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notesMasterIdLst>
    <p:notesMasterId r:id="rId24"/>
  </p:notesMasterIdLst>
  <p:handoutMasterIdLst>
    <p:handoutMasterId r:id="rId25"/>
  </p:handoutMasterIdLst>
  <p:sldIdLst>
    <p:sldId id="256" r:id="rId2"/>
    <p:sldId id="305" r:id="rId3"/>
    <p:sldId id="306" r:id="rId4"/>
    <p:sldId id="307" r:id="rId5"/>
    <p:sldId id="321" r:id="rId6"/>
    <p:sldId id="318" r:id="rId7"/>
    <p:sldId id="308" r:id="rId8"/>
    <p:sldId id="309" r:id="rId9"/>
    <p:sldId id="268" r:id="rId10"/>
    <p:sldId id="295" r:id="rId11"/>
    <p:sldId id="296" r:id="rId12"/>
    <p:sldId id="297" r:id="rId13"/>
    <p:sldId id="298" r:id="rId14"/>
    <p:sldId id="301" r:id="rId15"/>
    <p:sldId id="304" r:id="rId16"/>
    <p:sldId id="313" r:id="rId17"/>
    <p:sldId id="315" r:id="rId18"/>
    <p:sldId id="314" r:id="rId19"/>
    <p:sldId id="316" r:id="rId20"/>
    <p:sldId id="317" r:id="rId21"/>
    <p:sldId id="319" r:id="rId22"/>
    <p:sldId id="310" r:id="rId23"/>
  </p:sldIdLst>
  <p:sldSz cx="9144000" cy="6858000" type="screen4x3"/>
  <p:notesSz cx="9926638" cy="6858000"/>
  <p:defaultTextStyle>
    <a:defPPr>
      <a:defRPr lang="en-US"/>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06666"/>
    <a:srgbClr val="008080"/>
    <a:srgbClr val="003366"/>
    <a:srgbClr val="FFFFFF"/>
    <a:srgbClr val="CCCC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94023" autoAdjust="0"/>
  </p:normalViewPr>
  <p:slideViewPr>
    <p:cSldViewPr>
      <p:cViewPr varScale="1">
        <p:scale>
          <a:sx n="109" d="100"/>
          <a:sy n="109" d="100"/>
        </p:scale>
        <p:origin x="-167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1" y="0"/>
            <a:ext cx="4302639" cy="343296"/>
          </a:xfrm>
          <a:prstGeom prst="rect">
            <a:avLst/>
          </a:prstGeom>
        </p:spPr>
        <p:txBody>
          <a:bodyPr vert="horz" lIns="91440" tIns="45720" rIns="91440" bIns="45720" rtlCol="0"/>
          <a:lstStyle>
            <a:lvl1pPr algn="l">
              <a:defRPr sz="1200">
                <a:latin typeface="Arial" charset="0"/>
              </a:defRPr>
            </a:lvl1pPr>
          </a:lstStyle>
          <a:p>
            <a:pPr>
              <a:defRPr/>
            </a:pPr>
            <a:endParaRPr lang="el-GR"/>
          </a:p>
        </p:txBody>
      </p:sp>
      <p:sp>
        <p:nvSpPr>
          <p:cNvPr id="3" name="2 - Θέση ημερομηνίας"/>
          <p:cNvSpPr>
            <a:spLocks noGrp="1"/>
          </p:cNvSpPr>
          <p:nvPr>
            <p:ph type="dt" sz="quarter" idx="1"/>
          </p:nvPr>
        </p:nvSpPr>
        <p:spPr>
          <a:xfrm>
            <a:off x="5622357" y="0"/>
            <a:ext cx="4302639" cy="343296"/>
          </a:xfrm>
          <a:prstGeom prst="rect">
            <a:avLst/>
          </a:prstGeom>
        </p:spPr>
        <p:txBody>
          <a:bodyPr vert="horz" lIns="91440" tIns="45720" rIns="91440" bIns="45720" rtlCol="0"/>
          <a:lstStyle>
            <a:lvl1pPr algn="r">
              <a:defRPr sz="1200">
                <a:latin typeface="Arial" charset="0"/>
              </a:defRPr>
            </a:lvl1pPr>
          </a:lstStyle>
          <a:p>
            <a:pPr>
              <a:defRPr/>
            </a:pPr>
            <a:fld id="{0E51E470-11AA-4161-A378-E95F84699053}" type="datetimeFigureOut">
              <a:rPr lang="el-GR"/>
              <a:pPr>
                <a:defRPr/>
              </a:pPr>
              <a:t>29/6/2017</a:t>
            </a:fld>
            <a:endParaRPr lang="el-GR"/>
          </a:p>
        </p:txBody>
      </p:sp>
      <p:sp>
        <p:nvSpPr>
          <p:cNvPr id="4" name="3 - Θέση υποσέλιδου"/>
          <p:cNvSpPr>
            <a:spLocks noGrp="1"/>
          </p:cNvSpPr>
          <p:nvPr>
            <p:ph type="ftr" sz="quarter" idx="2"/>
          </p:nvPr>
        </p:nvSpPr>
        <p:spPr>
          <a:xfrm>
            <a:off x="1" y="6513124"/>
            <a:ext cx="4302639" cy="343295"/>
          </a:xfrm>
          <a:prstGeom prst="rect">
            <a:avLst/>
          </a:prstGeom>
        </p:spPr>
        <p:txBody>
          <a:bodyPr vert="horz" lIns="91440" tIns="45720" rIns="91440" bIns="45720" rtlCol="0" anchor="b"/>
          <a:lstStyle>
            <a:lvl1pPr algn="l">
              <a:defRPr sz="1200">
                <a:latin typeface="Arial" charset="0"/>
              </a:defRPr>
            </a:lvl1pPr>
          </a:lstStyle>
          <a:p>
            <a:pPr>
              <a:defRPr/>
            </a:pPr>
            <a:endParaRPr lang="el-GR"/>
          </a:p>
        </p:txBody>
      </p:sp>
      <p:sp>
        <p:nvSpPr>
          <p:cNvPr id="5" name="4 - Θέση αριθμού διαφάνειας"/>
          <p:cNvSpPr>
            <a:spLocks noGrp="1"/>
          </p:cNvSpPr>
          <p:nvPr>
            <p:ph type="sldNum" sz="quarter" idx="3"/>
          </p:nvPr>
        </p:nvSpPr>
        <p:spPr>
          <a:xfrm>
            <a:off x="5622357" y="6513124"/>
            <a:ext cx="4302639" cy="343295"/>
          </a:xfrm>
          <a:prstGeom prst="rect">
            <a:avLst/>
          </a:prstGeom>
        </p:spPr>
        <p:txBody>
          <a:bodyPr vert="horz" lIns="91440" tIns="45720" rIns="91440" bIns="45720" rtlCol="0" anchor="b"/>
          <a:lstStyle>
            <a:lvl1pPr algn="r">
              <a:defRPr sz="1200">
                <a:latin typeface="Arial" charset="0"/>
              </a:defRPr>
            </a:lvl1pPr>
          </a:lstStyle>
          <a:p>
            <a:pPr>
              <a:defRPr/>
            </a:pPr>
            <a:fld id="{B6396FEE-F568-4C6F-A23E-A5BDEB602AB2}" type="slidenum">
              <a:rPr lang="el-GR"/>
              <a:pPr>
                <a:defRPr/>
              </a:pPr>
              <a:t>‹#›</a:t>
            </a:fld>
            <a:endParaRPr lang="el-GR"/>
          </a:p>
        </p:txBody>
      </p:sp>
    </p:spTree>
    <p:extLst>
      <p:ext uri="{BB962C8B-B14F-4D97-AF65-F5344CB8AC3E}">
        <p14:creationId xmlns:p14="http://schemas.microsoft.com/office/powerpoint/2010/main" xmlns="" val="38091920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1" y="0"/>
            <a:ext cx="4300995" cy="343296"/>
          </a:xfrm>
          <a:prstGeom prst="rect">
            <a:avLst/>
          </a:prstGeom>
        </p:spPr>
        <p:txBody>
          <a:bodyPr vert="horz" lIns="91440" tIns="45720" rIns="91440" bIns="45720" rtlCol="0"/>
          <a:lstStyle>
            <a:lvl1pPr algn="l">
              <a:defRPr sz="1200"/>
            </a:lvl1pPr>
          </a:lstStyle>
          <a:p>
            <a:pPr>
              <a:defRPr/>
            </a:pPr>
            <a:endParaRPr lang="el-GR"/>
          </a:p>
        </p:txBody>
      </p:sp>
      <p:sp>
        <p:nvSpPr>
          <p:cNvPr id="3" name="2 - Θέση ημερομηνίας"/>
          <p:cNvSpPr>
            <a:spLocks noGrp="1"/>
          </p:cNvSpPr>
          <p:nvPr>
            <p:ph type="dt" idx="1"/>
          </p:nvPr>
        </p:nvSpPr>
        <p:spPr>
          <a:xfrm>
            <a:off x="5622357" y="0"/>
            <a:ext cx="4302639" cy="343296"/>
          </a:xfrm>
          <a:prstGeom prst="rect">
            <a:avLst/>
          </a:prstGeom>
        </p:spPr>
        <p:txBody>
          <a:bodyPr vert="horz" lIns="91440" tIns="45720" rIns="91440" bIns="45720" rtlCol="0"/>
          <a:lstStyle>
            <a:lvl1pPr algn="r">
              <a:defRPr sz="1200"/>
            </a:lvl1pPr>
          </a:lstStyle>
          <a:p>
            <a:pPr>
              <a:defRPr/>
            </a:pPr>
            <a:fld id="{F34C5E46-6266-440C-A88B-E57C173E707A}" type="datetimeFigureOut">
              <a:rPr lang="el-GR"/>
              <a:pPr>
                <a:defRPr/>
              </a:pPr>
              <a:t>29/6/2017</a:t>
            </a:fld>
            <a:endParaRPr lang="el-GR"/>
          </a:p>
        </p:txBody>
      </p:sp>
      <p:sp>
        <p:nvSpPr>
          <p:cNvPr id="4" name="3 - Θέση εικόνας διαφάνειας"/>
          <p:cNvSpPr>
            <a:spLocks noGrp="1" noRot="1" noChangeAspect="1"/>
          </p:cNvSpPr>
          <p:nvPr>
            <p:ph type="sldImg" idx="2"/>
          </p:nvPr>
        </p:nvSpPr>
        <p:spPr>
          <a:xfrm>
            <a:off x="3249613" y="514350"/>
            <a:ext cx="3427412" cy="2571750"/>
          </a:xfrm>
          <a:prstGeom prst="rect">
            <a:avLst/>
          </a:prstGeom>
          <a:noFill/>
          <a:ln w="12700">
            <a:solidFill>
              <a:prstClr val="black"/>
            </a:solidFill>
          </a:ln>
        </p:spPr>
        <p:txBody>
          <a:bodyPr vert="horz" lIns="91440" tIns="45720" rIns="91440" bIns="45720" rtlCol="0" anchor="ctr"/>
          <a:lstStyle/>
          <a:p>
            <a:pPr lvl="0"/>
            <a:endParaRPr lang="el-GR" noProof="0"/>
          </a:p>
        </p:txBody>
      </p:sp>
      <p:sp>
        <p:nvSpPr>
          <p:cNvPr id="5" name="4 - Θέση σημειώσεων"/>
          <p:cNvSpPr>
            <a:spLocks noGrp="1"/>
          </p:cNvSpPr>
          <p:nvPr>
            <p:ph type="body" sz="quarter" idx="3"/>
          </p:nvPr>
        </p:nvSpPr>
        <p:spPr>
          <a:xfrm>
            <a:off x="992664" y="3257353"/>
            <a:ext cx="7941310" cy="3086495"/>
          </a:xfrm>
          <a:prstGeom prst="rect">
            <a:avLst/>
          </a:prstGeom>
        </p:spPr>
        <p:txBody>
          <a:bodyPr vert="horz" lIns="91440" tIns="45720" rIns="91440" bIns="45720" rtlCol="0">
            <a:normAutofit/>
          </a:bodyPr>
          <a:lstStyle/>
          <a:p>
            <a:pPr lvl="0"/>
            <a:r>
              <a:rPr lang="el-GR" noProof="0"/>
              <a:t>Kλικ για επεξεργασία των στυλ του υποδείγματος</a:t>
            </a:r>
          </a:p>
          <a:p>
            <a:pPr lvl="1"/>
            <a:r>
              <a:rPr lang="el-GR" noProof="0"/>
              <a:t>Δεύτερου επιπέδου</a:t>
            </a:r>
          </a:p>
          <a:p>
            <a:pPr lvl="2"/>
            <a:r>
              <a:rPr lang="el-GR" noProof="0"/>
              <a:t>Τρίτου επιπέδου</a:t>
            </a:r>
          </a:p>
          <a:p>
            <a:pPr lvl="3"/>
            <a:r>
              <a:rPr lang="el-GR" noProof="0"/>
              <a:t>Τέταρτου επιπέδου</a:t>
            </a:r>
          </a:p>
          <a:p>
            <a:pPr lvl="4"/>
            <a:r>
              <a:rPr lang="el-GR" noProof="0"/>
              <a:t>Πέμπτου επιπέδου</a:t>
            </a:r>
          </a:p>
        </p:txBody>
      </p:sp>
      <p:sp>
        <p:nvSpPr>
          <p:cNvPr id="6" name="5 - Θέση υποσέλιδου"/>
          <p:cNvSpPr>
            <a:spLocks noGrp="1"/>
          </p:cNvSpPr>
          <p:nvPr>
            <p:ph type="ftr" sz="quarter" idx="4"/>
          </p:nvPr>
        </p:nvSpPr>
        <p:spPr>
          <a:xfrm>
            <a:off x="1" y="6513124"/>
            <a:ext cx="4300995" cy="343295"/>
          </a:xfrm>
          <a:prstGeom prst="rect">
            <a:avLst/>
          </a:prstGeom>
        </p:spPr>
        <p:txBody>
          <a:bodyPr vert="horz" lIns="91440" tIns="45720" rIns="91440" bIns="45720" rtlCol="0" anchor="b"/>
          <a:lstStyle>
            <a:lvl1pPr algn="l">
              <a:defRPr sz="1200"/>
            </a:lvl1pPr>
          </a:lstStyle>
          <a:p>
            <a:pPr>
              <a:defRPr/>
            </a:pPr>
            <a:endParaRPr lang="el-GR"/>
          </a:p>
        </p:txBody>
      </p:sp>
      <p:sp>
        <p:nvSpPr>
          <p:cNvPr id="7" name="6 - Θέση αριθμού διαφάνειας"/>
          <p:cNvSpPr>
            <a:spLocks noGrp="1"/>
          </p:cNvSpPr>
          <p:nvPr>
            <p:ph type="sldNum" sz="quarter" idx="5"/>
          </p:nvPr>
        </p:nvSpPr>
        <p:spPr>
          <a:xfrm>
            <a:off x="5622357" y="6513124"/>
            <a:ext cx="4302639" cy="343295"/>
          </a:xfrm>
          <a:prstGeom prst="rect">
            <a:avLst/>
          </a:prstGeom>
        </p:spPr>
        <p:txBody>
          <a:bodyPr vert="horz" lIns="91440" tIns="45720" rIns="91440" bIns="45720" rtlCol="0" anchor="b"/>
          <a:lstStyle>
            <a:lvl1pPr algn="r">
              <a:defRPr sz="1200"/>
            </a:lvl1pPr>
          </a:lstStyle>
          <a:p>
            <a:pPr>
              <a:defRPr/>
            </a:pPr>
            <a:fld id="{00D8CA27-DA51-4DDE-A1F9-91073E8F53FA}" type="slidenum">
              <a:rPr lang="el-GR"/>
              <a:pPr>
                <a:defRPr/>
              </a:pPr>
              <a:t>‹#›</a:t>
            </a:fld>
            <a:endParaRPr lang="el-GR"/>
          </a:p>
        </p:txBody>
      </p:sp>
    </p:spTree>
    <p:extLst>
      <p:ext uri="{BB962C8B-B14F-4D97-AF65-F5344CB8AC3E}">
        <p14:creationId xmlns:p14="http://schemas.microsoft.com/office/powerpoint/2010/main" xmlns="" val="326229660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2531" name="Rectangle 3"/>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el-GR" altLang="el-G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l-GR" sz="1200" kern="1200" dirty="0" smtClean="0">
                <a:solidFill>
                  <a:schemeClr val="tx1"/>
                </a:solidFill>
                <a:latin typeface="+mn-lt"/>
                <a:ea typeface="+mn-ea"/>
                <a:cs typeface="+mn-cs"/>
              </a:rPr>
              <a:t>Τα δύο πρώτα στάδια στοχεύουν στην εξαγωγή της προϋπολογιστικής κοστολογικής πληροφόρησης ενώ το τέταρτο στην εξαγωγή της απολογιστικής πληροφόρησης και στη διαπίστωση τυχόν αποκλίσεων σε όλο το φάσμα του κοστολογικού συστήματος. </a:t>
            </a:r>
            <a:endParaRPr lang="el-GR" dirty="0"/>
          </a:p>
        </p:txBody>
      </p:sp>
      <p:sp>
        <p:nvSpPr>
          <p:cNvPr id="4" name="3 - Θέση αριθμού διαφάνειας"/>
          <p:cNvSpPr>
            <a:spLocks noGrp="1"/>
          </p:cNvSpPr>
          <p:nvPr>
            <p:ph type="sldNum" sz="quarter" idx="10"/>
          </p:nvPr>
        </p:nvSpPr>
        <p:spPr/>
        <p:txBody>
          <a:bodyPr/>
          <a:lstStyle/>
          <a:p>
            <a:pPr>
              <a:defRPr/>
            </a:pPr>
            <a:fld id="{00D8CA27-DA51-4DDE-A1F9-91073E8F53FA}" type="slidenum">
              <a:rPr lang="el-GR" smtClean="0"/>
              <a:pPr>
                <a:defRPr/>
              </a:pPr>
              <a:t>8</a:t>
            </a:fld>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l-GR"/>
              <a:t>Στυλ κύριου τίτλου</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l-GR"/>
              <a:t>Στυλ κύριου υπότιτλου</a:t>
            </a:r>
            <a:endParaRPr lang="en-US"/>
          </a:p>
        </p:txBody>
      </p:sp>
      <p:sp>
        <p:nvSpPr>
          <p:cNvPr id="4" name="Date Placeholder 29"/>
          <p:cNvSpPr>
            <a:spLocks noGrp="1"/>
          </p:cNvSpPr>
          <p:nvPr>
            <p:ph type="dt" sz="half" idx="10"/>
          </p:nvPr>
        </p:nvSpPr>
        <p:spPr/>
        <p:txBody>
          <a:bodyPr/>
          <a:lstStyle>
            <a:lvl1pPr>
              <a:defRPr/>
            </a:lvl1pPr>
          </a:lstStyle>
          <a:p>
            <a:pPr>
              <a:defRPr/>
            </a:pPr>
            <a:fld id="{F4DC4D7B-3C78-4B01-BC85-AFA4F27BCDA9}" type="datetime1">
              <a:rPr lang="el-GR"/>
              <a:pPr>
                <a:defRPr/>
              </a:pPr>
              <a:t>29/6/2017</a:t>
            </a:fld>
            <a:endParaRPr lang="el-GR"/>
          </a:p>
        </p:txBody>
      </p:sp>
      <p:sp>
        <p:nvSpPr>
          <p:cNvPr id="5" name="Footer Placeholder 18"/>
          <p:cNvSpPr>
            <a:spLocks noGrp="1"/>
          </p:cNvSpPr>
          <p:nvPr>
            <p:ph type="ftr" sz="quarter" idx="11"/>
          </p:nvPr>
        </p:nvSpPr>
        <p:spPr/>
        <p:txBody>
          <a:bodyPr/>
          <a:lstStyle>
            <a:lvl1pPr>
              <a:defRPr/>
            </a:lvl1pPr>
          </a:lstStyle>
          <a:p>
            <a:pPr>
              <a:defRPr/>
            </a:pPr>
            <a:endParaRPr lang="el-GR"/>
          </a:p>
        </p:txBody>
      </p:sp>
      <p:sp>
        <p:nvSpPr>
          <p:cNvPr id="6" name="Slide Number Placeholder 26"/>
          <p:cNvSpPr>
            <a:spLocks noGrp="1"/>
          </p:cNvSpPr>
          <p:nvPr>
            <p:ph type="sldNum" sz="quarter" idx="12"/>
          </p:nvPr>
        </p:nvSpPr>
        <p:spPr/>
        <p:txBody>
          <a:bodyPr/>
          <a:lstStyle>
            <a:lvl1pPr>
              <a:defRPr/>
            </a:lvl1pPr>
          </a:lstStyle>
          <a:p>
            <a:pPr>
              <a:defRPr/>
            </a:pPr>
            <a:fld id="{6353C193-3A7D-48FC-AB68-D0020CFD9245}" type="slidenum">
              <a:rPr lang="el-GR"/>
              <a:pPr>
                <a:defRPr/>
              </a:pPr>
              <a:t>‹#›</a:t>
            </a:fld>
            <a:endParaRPr lang="el-GR"/>
          </a:p>
        </p:txBody>
      </p:sp>
    </p:spTree>
    <p:extLst>
      <p:ext uri="{BB962C8B-B14F-4D97-AF65-F5344CB8AC3E}">
        <p14:creationId xmlns:p14="http://schemas.microsoft.com/office/powerpoint/2010/main" xmlns="" val="479446111"/>
      </p:ext>
    </p:extLst>
  </p:cSld>
  <p:clrMapOvr>
    <a:overrideClrMapping bg1="dk1" tx1="lt1" bg2="dk2" tx2="lt2" accent1="accent1" accent2="accent2" accent3="accent3" accent4="accent4" accent5="accent5" accent6="accent6" hlink="hlink" folHlink="folHlink"/>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Στυλ κύριου τίτλου</a:t>
            </a:r>
            <a:endParaRPr lang="en-US"/>
          </a:p>
        </p:txBody>
      </p:sp>
      <p:sp>
        <p:nvSpPr>
          <p:cNvPr id="3" name="Vertical Text Placeholder 2"/>
          <p:cNvSpPr>
            <a:spLocks noGrp="1"/>
          </p:cNvSpPr>
          <p:nvPr>
            <p:ph type="body" orient="vert" idx="1"/>
          </p:nvPr>
        </p:nvSpPr>
        <p:spPr/>
        <p:txBody>
          <a:bodyPr vert="eaVert"/>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a:p>
        </p:txBody>
      </p:sp>
      <p:sp>
        <p:nvSpPr>
          <p:cNvPr id="4" name="Date Placeholder 9"/>
          <p:cNvSpPr>
            <a:spLocks noGrp="1"/>
          </p:cNvSpPr>
          <p:nvPr>
            <p:ph type="dt" sz="half" idx="10"/>
          </p:nvPr>
        </p:nvSpPr>
        <p:spPr/>
        <p:txBody>
          <a:bodyPr/>
          <a:lstStyle>
            <a:lvl1pPr>
              <a:defRPr/>
            </a:lvl1pPr>
          </a:lstStyle>
          <a:p>
            <a:pPr>
              <a:defRPr/>
            </a:pPr>
            <a:fld id="{B4C42AE9-2908-4A06-9A5D-96EED0BEE193}" type="datetime1">
              <a:rPr lang="el-GR"/>
              <a:pPr>
                <a:defRPr/>
              </a:pPr>
              <a:t>29/6/2017</a:t>
            </a:fld>
            <a:endParaRPr lang="el-GR"/>
          </a:p>
        </p:txBody>
      </p:sp>
      <p:sp>
        <p:nvSpPr>
          <p:cNvPr id="5" name="Footer Placeholder 21"/>
          <p:cNvSpPr>
            <a:spLocks noGrp="1"/>
          </p:cNvSpPr>
          <p:nvPr>
            <p:ph type="ftr" sz="quarter" idx="11"/>
          </p:nvPr>
        </p:nvSpPr>
        <p:spPr/>
        <p:txBody>
          <a:bodyPr/>
          <a:lstStyle>
            <a:lvl1pPr>
              <a:defRPr/>
            </a:lvl1pPr>
          </a:lstStyle>
          <a:p>
            <a:pPr>
              <a:defRPr/>
            </a:pPr>
            <a:endParaRPr lang="el-GR"/>
          </a:p>
        </p:txBody>
      </p:sp>
      <p:sp>
        <p:nvSpPr>
          <p:cNvPr id="6" name="Slide Number Placeholder 17"/>
          <p:cNvSpPr>
            <a:spLocks noGrp="1"/>
          </p:cNvSpPr>
          <p:nvPr>
            <p:ph type="sldNum" sz="quarter" idx="12"/>
          </p:nvPr>
        </p:nvSpPr>
        <p:spPr/>
        <p:txBody>
          <a:bodyPr/>
          <a:lstStyle>
            <a:lvl1pPr>
              <a:defRPr/>
            </a:lvl1pPr>
          </a:lstStyle>
          <a:p>
            <a:pPr>
              <a:defRPr/>
            </a:pPr>
            <a:fld id="{FBE62506-5E40-4F38-8FFB-917B7AEDCBD2}" type="slidenum">
              <a:rPr lang="el-GR"/>
              <a:pPr>
                <a:defRPr/>
              </a:pPr>
              <a:t>‹#›</a:t>
            </a:fld>
            <a:endParaRPr lang="el-GR"/>
          </a:p>
        </p:txBody>
      </p:sp>
    </p:spTree>
    <p:extLst>
      <p:ext uri="{BB962C8B-B14F-4D97-AF65-F5344CB8AC3E}">
        <p14:creationId xmlns:p14="http://schemas.microsoft.com/office/powerpoint/2010/main" xmlns="" val="29187013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l-GR"/>
              <a:t>Στυλ κύριου τίτλου</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a:p>
        </p:txBody>
      </p:sp>
      <p:sp>
        <p:nvSpPr>
          <p:cNvPr id="4" name="Date Placeholder 9"/>
          <p:cNvSpPr>
            <a:spLocks noGrp="1"/>
          </p:cNvSpPr>
          <p:nvPr>
            <p:ph type="dt" sz="half" idx="10"/>
          </p:nvPr>
        </p:nvSpPr>
        <p:spPr/>
        <p:txBody>
          <a:bodyPr/>
          <a:lstStyle>
            <a:lvl1pPr>
              <a:defRPr/>
            </a:lvl1pPr>
          </a:lstStyle>
          <a:p>
            <a:pPr>
              <a:defRPr/>
            </a:pPr>
            <a:fld id="{13AC52D8-8E0D-4959-B18E-AB49159C4D77}" type="datetime1">
              <a:rPr lang="el-GR"/>
              <a:pPr>
                <a:defRPr/>
              </a:pPr>
              <a:t>29/6/2017</a:t>
            </a:fld>
            <a:endParaRPr lang="el-GR"/>
          </a:p>
        </p:txBody>
      </p:sp>
      <p:sp>
        <p:nvSpPr>
          <p:cNvPr id="5" name="Footer Placeholder 21"/>
          <p:cNvSpPr>
            <a:spLocks noGrp="1"/>
          </p:cNvSpPr>
          <p:nvPr>
            <p:ph type="ftr" sz="quarter" idx="11"/>
          </p:nvPr>
        </p:nvSpPr>
        <p:spPr/>
        <p:txBody>
          <a:bodyPr/>
          <a:lstStyle>
            <a:lvl1pPr>
              <a:defRPr/>
            </a:lvl1pPr>
          </a:lstStyle>
          <a:p>
            <a:pPr>
              <a:defRPr/>
            </a:pPr>
            <a:endParaRPr lang="el-GR"/>
          </a:p>
        </p:txBody>
      </p:sp>
      <p:sp>
        <p:nvSpPr>
          <p:cNvPr id="6" name="Slide Number Placeholder 17"/>
          <p:cNvSpPr>
            <a:spLocks noGrp="1"/>
          </p:cNvSpPr>
          <p:nvPr>
            <p:ph type="sldNum" sz="quarter" idx="12"/>
          </p:nvPr>
        </p:nvSpPr>
        <p:spPr/>
        <p:txBody>
          <a:bodyPr/>
          <a:lstStyle>
            <a:lvl1pPr>
              <a:defRPr/>
            </a:lvl1pPr>
          </a:lstStyle>
          <a:p>
            <a:pPr>
              <a:defRPr/>
            </a:pPr>
            <a:fld id="{901EB93D-23BC-4D68-B13E-F8C13B9827CD}" type="slidenum">
              <a:rPr lang="el-GR"/>
              <a:pPr>
                <a:defRPr/>
              </a:pPr>
              <a:t>‹#›</a:t>
            </a:fld>
            <a:endParaRPr lang="el-GR"/>
          </a:p>
        </p:txBody>
      </p:sp>
    </p:spTree>
    <p:extLst>
      <p:ext uri="{BB962C8B-B14F-4D97-AF65-F5344CB8AC3E}">
        <p14:creationId xmlns:p14="http://schemas.microsoft.com/office/powerpoint/2010/main" xmlns="" val="25916115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Στυλ κύριου τίτλου</a:t>
            </a:r>
            <a:endParaRPr lang="en-US"/>
          </a:p>
        </p:txBody>
      </p:sp>
      <p:sp>
        <p:nvSpPr>
          <p:cNvPr id="3" name="Content Placeholder 2"/>
          <p:cNvSpPr>
            <a:spLocks noGrp="1"/>
          </p:cNvSpPr>
          <p:nvPr>
            <p:ph idx="1"/>
          </p:nvPr>
        </p:nvSpPr>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a:p>
        </p:txBody>
      </p:sp>
      <p:sp>
        <p:nvSpPr>
          <p:cNvPr id="4" name="Date Placeholder 9"/>
          <p:cNvSpPr>
            <a:spLocks noGrp="1"/>
          </p:cNvSpPr>
          <p:nvPr>
            <p:ph type="dt" sz="half" idx="10"/>
          </p:nvPr>
        </p:nvSpPr>
        <p:spPr/>
        <p:txBody>
          <a:bodyPr/>
          <a:lstStyle>
            <a:lvl1pPr>
              <a:defRPr/>
            </a:lvl1pPr>
          </a:lstStyle>
          <a:p>
            <a:pPr>
              <a:defRPr/>
            </a:pPr>
            <a:fld id="{490E7836-B43F-4904-A9EF-3F3DF86C8217}" type="datetime1">
              <a:rPr lang="el-GR"/>
              <a:pPr>
                <a:defRPr/>
              </a:pPr>
              <a:t>29/6/2017</a:t>
            </a:fld>
            <a:endParaRPr lang="el-GR"/>
          </a:p>
        </p:txBody>
      </p:sp>
      <p:sp>
        <p:nvSpPr>
          <p:cNvPr id="5" name="Footer Placeholder 21"/>
          <p:cNvSpPr>
            <a:spLocks noGrp="1"/>
          </p:cNvSpPr>
          <p:nvPr>
            <p:ph type="ftr" sz="quarter" idx="11"/>
          </p:nvPr>
        </p:nvSpPr>
        <p:spPr/>
        <p:txBody>
          <a:bodyPr/>
          <a:lstStyle>
            <a:lvl1pPr>
              <a:defRPr/>
            </a:lvl1pPr>
          </a:lstStyle>
          <a:p>
            <a:pPr>
              <a:defRPr/>
            </a:pPr>
            <a:endParaRPr lang="el-GR"/>
          </a:p>
        </p:txBody>
      </p:sp>
      <p:sp>
        <p:nvSpPr>
          <p:cNvPr id="6" name="Slide Number Placeholder 17"/>
          <p:cNvSpPr>
            <a:spLocks noGrp="1"/>
          </p:cNvSpPr>
          <p:nvPr>
            <p:ph type="sldNum" sz="quarter" idx="12"/>
          </p:nvPr>
        </p:nvSpPr>
        <p:spPr/>
        <p:txBody>
          <a:bodyPr/>
          <a:lstStyle>
            <a:lvl1pPr>
              <a:defRPr/>
            </a:lvl1pPr>
          </a:lstStyle>
          <a:p>
            <a:pPr>
              <a:defRPr/>
            </a:pPr>
            <a:fld id="{DDC1C43E-901B-404A-A124-0A24E4047A5F}" type="slidenum">
              <a:rPr lang="el-GR"/>
              <a:pPr>
                <a:defRPr/>
              </a:pPr>
              <a:t>‹#›</a:t>
            </a:fld>
            <a:endParaRPr lang="el-GR"/>
          </a:p>
        </p:txBody>
      </p:sp>
    </p:spTree>
    <p:extLst>
      <p:ext uri="{BB962C8B-B14F-4D97-AF65-F5344CB8AC3E}">
        <p14:creationId xmlns:p14="http://schemas.microsoft.com/office/powerpoint/2010/main" xmlns="" val="2038769839"/>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l-GR"/>
              <a:t>Στυλ κύριου τίτλου</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l-GR"/>
              <a:t>Στυλ υποδείγματος κειμένου</a:t>
            </a:r>
          </a:p>
        </p:txBody>
      </p:sp>
      <p:sp>
        <p:nvSpPr>
          <p:cNvPr id="4" name="Date Placeholder 3"/>
          <p:cNvSpPr>
            <a:spLocks noGrp="1"/>
          </p:cNvSpPr>
          <p:nvPr>
            <p:ph type="dt" sz="half" idx="10"/>
          </p:nvPr>
        </p:nvSpPr>
        <p:spPr/>
        <p:txBody>
          <a:bodyPr/>
          <a:lstStyle>
            <a:lvl1pPr>
              <a:defRPr/>
            </a:lvl1pPr>
          </a:lstStyle>
          <a:p>
            <a:pPr>
              <a:defRPr/>
            </a:pPr>
            <a:fld id="{307BF213-EDF2-40F8-A7A8-6F92468A2B26}" type="datetime1">
              <a:rPr lang="el-GR"/>
              <a:pPr>
                <a:defRPr/>
              </a:pPr>
              <a:t>29/6/2017</a:t>
            </a:fld>
            <a:endParaRPr lang="el-GR"/>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8144C221-EEEE-463D-9883-FCECE2D3789A}" type="slidenum">
              <a:rPr lang="el-GR"/>
              <a:pPr>
                <a:defRPr/>
              </a:pPr>
              <a:t>‹#›</a:t>
            </a:fld>
            <a:endParaRPr lang="el-GR"/>
          </a:p>
        </p:txBody>
      </p:sp>
    </p:spTree>
    <p:extLst>
      <p:ext uri="{BB962C8B-B14F-4D97-AF65-F5344CB8AC3E}">
        <p14:creationId xmlns:p14="http://schemas.microsoft.com/office/powerpoint/2010/main" xmlns="" val="3000314699"/>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l-GR"/>
              <a:t>Στυλ κύριου τίτλου</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a:p>
        </p:txBody>
      </p:sp>
      <p:sp>
        <p:nvSpPr>
          <p:cNvPr id="5" name="Date Placeholder 9"/>
          <p:cNvSpPr>
            <a:spLocks noGrp="1"/>
          </p:cNvSpPr>
          <p:nvPr>
            <p:ph type="dt" sz="half" idx="10"/>
          </p:nvPr>
        </p:nvSpPr>
        <p:spPr/>
        <p:txBody>
          <a:bodyPr/>
          <a:lstStyle>
            <a:lvl1pPr>
              <a:defRPr/>
            </a:lvl1pPr>
          </a:lstStyle>
          <a:p>
            <a:pPr>
              <a:defRPr/>
            </a:pPr>
            <a:fld id="{DCB4C323-3E13-4873-9E8C-CCF4525DBCA3}" type="datetime1">
              <a:rPr lang="el-GR"/>
              <a:pPr>
                <a:defRPr/>
              </a:pPr>
              <a:t>29/6/2017</a:t>
            </a:fld>
            <a:endParaRPr lang="el-GR"/>
          </a:p>
        </p:txBody>
      </p:sp>
      <p:sp>
        <p:nvSpPr>
          <p:cNvPr id="6" name="Footer Placeholder 21"/>
          <p:cNvSpPr>
            <a:spLocks noGrp="1"/>
          </p:cNvSpPr>
          <p:nvPr>
            <p:ph type="ftr" sz="quarter" idx="11"/>
          </p:nvPr>
        </p:nvSpPr>
        <p:spPr/>
        <p:txBody>
          <a:bodyPr/>
          <a:lstStyle>
            <a:lvl1pPr>
              <a:defRPr/>
            </a:lvl1pPr>
          </a:lstStyle>
          <a:p>
            <a:pPr>
              <a:defRPr/>
            </a:pPr>
            <a:endParaRPr lang="el-GR"/>
          </a:p>
        </p:txBody>
      </p:sp>
      <p:sp>
        <p:nvSpPr>
          <p:cNvPr id="7" name="Slide Number Placeholder 17"/>
          <p:cNvSpPr>
            <a:spLocks noGrp="1"/>
          </p:cNvSpPr>
          <p:nvPr>
            <p:ph type="sldNum" sz="quarter" idx="12"/>
          </p:nvPr>
        </p:nvSpPr>
        <p:spPr/>
        <p:txBody>
          <a:bodyPr/>
          <a:lstStyle>
            <a:lvl1pPr>
              <a:defRPr/>
            </a:lvl1pPr>
          </a:lstStyle>
          <a:p>
            <a:pPr>
              <a:defRPr/>
            </a:pPr>
            <a:fld id="{381058A7-1B4C-4A5F-B417-A574A9EDCC4B}" type="slidenum">
              <a:rPr lang="el-GR"/>
              <a:pPr>
                <a:defRPr/>
              </a:pPr>
              <a:t>‹#›</a:t>
            </a:fld>
            <a:endParaRPr lang="el-GR"/>
          </a:p>
        </p:txBody>
      </p:sp>
    </p:spTree>
    <p:extLst>
      <p:ext uri="{BB962C8B-B14F-4D97-AF65-F5344CB8AC3E}">
        <p14:creationId xmlns:p14="http://schemas.microsoft.com/office/powerpoint/2010/main" xmlns="" val="21102907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l-GR"/>
              <a:t>Στυλ κύριου τίτλου</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l-GR"/>
              <a:t>Στυλ υποδείγματος κειμένου</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l-GR"/>
              <a:t>Στυλ υποδείγματος κειμένου</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a:p>
        </p:txBody>
      </p:sp>
      <p:sp>
        <p:nvSpPr>
          <p:cNvPr id="7" name="Date Placeholder 9"/>
          <p:cNvSpPr>
            <a:spLocks noGrp="1"/>
          </p:cNvSpPr>
          <p:nvPr>
            <p:ph type="dt" sz="half" idx="10"/>
          </p:nvPr>
        </p:nvSpPr>
        <p:spPr/>
        <p:txBody>
          <a:bodyPr/>
          <a:lstStyle>
            <a:lvl1pPr>
              <a:defRPr/>
            </a:lvl1pPr>
          </a:lstStyle>
          <a:p>
            <a:pPr>
              <a:defRPr/>
            </a:pPr>
            <a:fld id="{8B85D29F-D536-4229-88C8-7D1A92EF81C1}" type="datetime1">
              <a:rPr lang="el-GR"/>
              <a:pPr>
                <a:defRPr/>
              </a:pPr>
              <a:t>29/6/2017</a:t>
            </a:fld>
            <a:endParaRPr lang="el-GR"/>
          </a:p>
        </p:txBody>
      </p:sp>
      <p:sp>
        <p:nvSpPr>
          <p:cNvPr id="8" name="Footer Placeholder 21"/>
          <p:cNvSpPr>
            <a:spLocks noGrp="1"/>
          </p:cNvSpPr>
          <p:nvPr>
            <p:ph type="ftr" sz="quarter" idx="11"/>
          </p:nvPr>
        </p:nvSpPr>
        <p:spPr/>
        <p:txBody>
          <a:bodyPr/>
          <a:lstStyle>
            <a:lvl1pPr>
              <a:defRPr/>
            </a:lvl1pPr>
          </a:lstStyle>
          <a:p>
            <a:pPr>
              <a:defRPr/>
            </a:pPr>
            <a:endParaRPr lang="el-GR"/>
          </a:p>
        </p:txBody>
      </p:sp>
      <p:sp>
        <p:nvSpPr>
          <p:cNvPr id="9" name="Slide Number Placeholder 17"/>
          <p:cNvSpPr>
            <a:spLocks noGrp="1"/>
          </p:cNvSpPr>
          <p:nvPr>
            <p:ph type="sldNum" sz="quarter" idx="12"/>
          </p:nvPr>
        </p:nvSpPr>
        <p:spPr/>
        <p:txBody>
          <a:bodyPr/>
          <a:lstStyle>
            <a:lvl1pPr>
              <a:defRPr/>
            </a:lvl1pPr>
          </a:lstStyle>
          <a:p>
            <a:pPr>
              <a:defRPr/>
            </a:pPr>
            <a:fld id="{9E2DB33C-1C80-48B9-8B81-19833925BADD}" type="slidenum">
              <a:rPr lang="el-GR"/>
              <a:pPr>
                <a:defRPr/>
              </a:pPr>
              <a:t>‹#›</a:t>
            </a:fld>
            <a:endParaRPr lang="el-GR"/>
          </a:p>
        </p:txBody>
      </p:sp>
    </p:spTree>
    <p:extLst>
      <p:ext uri="{BB962C8B-B14F-4D97-AF65-F5344CB8AC3E}">
        <p14:creationId xmlns:p14="http://schemas.microsoft.com/office/powerpoint/2010/main" xmlns="" val="27775532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l-GR"/>
              <a:t>Στυλ κύριου τίτλου</a:t>
            </a:r>
            <a:endParaRPr lang="en-US"/>
          </a:p>
        </p:txBody>
      </p:sp>
      <p:sp>
        <p:nvSpPr>
          <p:cNvPr id="3" name="Date Placeholder 9"/>
          <p:cNvSpPr>
            <a:spLocks noGrp="1"/>
          </p:cNvSpPr>
          <p:nvPr>
            <p:ph type="dt" sz="half" idx="10"/>
          </p:nvPr>
        </p:nvSpPr>
        <p:spPr/>
        <p:txBody>
          <a:bodyPr/>
          <a:lstStyle>
            <a:lvl1pPr>
              <a:defRPr/>
            </a:lvl1pPr>
          </a:lstStyle>
          <a:p>
            <a:pPr>
              <a:defRPr/>
            </a:pPr>
            <a:fld id="{1B53D4BF-B2C4-49EE-BABC-EDDDAB7B5645}" type="datetime1">
              <a:rPr lang="el-GR"/>
              <a:pPr>
                <a:defRPr/>
              </a:pPr>
              <a:t>29/6/2017</a:t>
            </a:fld>
            <a:endParaRPr lang="el-GR"/>
          </a:p>
        </p:txBody>
      </p:sp>
      <p:sp>
        <p:nvSpPr>
          <p:cNvPr id="4" name="Footer Placeholder 21"/>
          <p:cNvSpPr>
            <a:spLocks noGrp="1"/>
          </p:cNvSpPr>
          <p:nvPr>
            <p:ph type="ftr" sz="quarter" idx="11"/>
          </p:nvPr>
        </p:nvSpPr>
        <p:spPr/>
        <p:txBody>
          <a:bodyPr/>
          <a:lstStyle>
            <a:lvl1pPr>
              <a:defRPr/>
            </a:lvl1pPr>
          </a:lstStyle>
          <a:p>
            <a:pPr>
              <a:defRPr/>
            </a:pPr>
            <a:endParaRPr lang="el-GR"/>
          </a:p>
        </p:txBody>
      </p:sp>
      <p:sp>
        <p:nvSpPr>
          <p:cNvPr id="5" name="Slide Number Placeholder 17"/>
          <p:cNvSpPr>
            <a:spLocks noGrp="1"/>
          </p:cNvSpPr>
          <p:nvPr>
            <p:ph type="sldNum" sz="quarter" idx="12"/>
          </p:nvPr>
        </p:nvSpPr>
        <p:spPr/>
        <p:txBody>
          <a:bodyPr/>
          <a:lstStyle>
            <a:lvl1pPr>
              <a:defRPr/>
            </a:lvl1pPr>
          </a:lstStyle>
          <a:p>
            <a:pPr>
              <a:defRPr/>
            </a:pPr>
            <a:fld id="{8F254B13-7DCF-43D7-BD29-E71EBBD2DF58}" type="slidenum">
              <a:rPr lang="el-GR"/>
              <a:pPr>
                <a:defRPr/>
              </a:pPr>
              <a:t>‹#›</a:t>
            </a:fld>
            <a:endParaRPr lang="el-GR"/>
          </a:p>
        </p:txBody>
      </p:sp>
    </p:spTree>
    <p:extLst>
      <p:ext uri="{BB962C8B-B14F-4D97-AF65-F5344CB8AC3E}">
        <p14:creationId xmlns:p14="http://schemas.microsoft.com/office/powerpoint/2010/main" xmlns="" val="3964364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11A69F3A-ED67-46FE-B6C8-03093401B047}" type="datetime1">
              <a:rPr lang="el-GR"/>
              <a:pPr>
                <a:defRPr/>
              </a:pPr>
              <a:t>29/6/2017</a:t>
            </a:fld>
            <a:endParaRPr lang="el-GR"/>
          </a:p>
        </p:txBody>
      </p:sp>
      <p:sp>
        <p:nvSpPr>
          <p:cNvPr id="3" name="Footer Placeholder 21"/>
          <p:cNvSpPr>
            <a:spLocks noGrp="1"/>
          </p:cNvSpPr>
          <p:nvPr>
            <p:ph type="ftr" sz="quarter" idx="11"/>
          </p:nvPr>
        </p:nvSpPr>
        <p:spPr/>
        <p:txBody>
          <a:bodyPr/>
          <a:lstStyle>
            <a:lvl1pPr>
              <a:defRPr/>
            </a:lvl1pPr>
          </a:lstStyle>
          <a:p>
            <a:pPr>
              <a:defRPr/>
            </a:pPr>
            <a:endParaRPr lang="el-GR"/>
          </a:p>
        </p:txBody>
      </p:sp>
      <p:sp>
        <p:nvSpPr>
          <p:cNvPr id="4" name="Slide Number Placeholder 17"/>
          <p:cNvSpPr>
            <a:spLocks noGrp="1"/>
          </p:cNvSpPr>
          <p:nvPr>
            <p:ph type="sldNum" sz="quarter" idx="12"/>
          </p:nvPr>
        </p:nvSpPr>
        <p:spPr/>
        <p:txBody>
          <a:bodyPr/>
          <a:lstStyle>
            <a:lvl1pPr>
              <a:defRPr/>
            </a:lvl1pPr>
          </a:lstStyle>
          <a:p>
            <a:pPr>
              <a:defRPr/>
            </a:pPr>
            <a:fld id="{F5FBBB42-4AFF-4F5E-8E0E-AE9A1190942C}" type="slidenum">
              <a:rPr lang="el-GR"/>
              <a:pPr>
                <a:defRPr/>
              </a:pPr>
              <a:t>‹#›</a:t>
            </a:fld>
            <a:endParaRPr lang="el-GR"/>
          </a:p>
        </p:txBody>
      </p:sp>
    </p:spTree>
    <p:extLst>
      <p:ext uri="{BB962C8B-B14F-4D97-AF65-F5344CB8AC3E}">
        <p14:creationId xmlns:p14="http://schemas.microsoft.com/office/powerpoint/2010/main" xmlns="" val="35628429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l-GR"/>
              <a:t>Στυλ κύριου τίτλου</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l-GR"/>
              <a:t>Στυλ υποδείγματος κειμένου</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a:p>
        </p:txBody>
      </p:sp>
      <p:sp>
        <p:nvSpPr>
          <p:cNvPr id="5" name="Date Placeholder 9"/>
          <p:cNvSpPr>
            <a:spLocks noGrp="1"/>
          </p:cNvSpPr>
          <p:nvPr>
            <p:ph type="dt" sz="half" idx="10"/>
          </p:nvPr>
        </p:nvSpPr>
        <p:spPr/>
        <p:txBody>
          <a:bodyPr/>
          <a:lstStyle>
            <a:lvl1pPr>
              <a:defRPr/>
            </a:lvl1pPr>
          </a:lstStyle>
          <a:p>
            <a:pPr>
              <a:defRPr/>
            </a:pPr>
            <a:fld id="{1EF7ECFA-FB22-4D89-9734-802DC20B1563}" type="datetime1">
              <a:rPr lang="el-GR"/>
              <a:pPr>
                <a:defRPr/>
              </a:pPr>
              <a:t>29/6/2017</a:t>
            </a:fld>
            <a:endParaRPr lang="el-GR"/>
          </a:p>
        </p:txBody>
      </p:sp>
      <p:sp>
        <p:nvSpPr>
          <p:cNvPr id="6" name="Footer Placeholder 21"/>
          <p:cNvSpPr>
            <a:spLocks noGrp="1"/>
          </p:cNvSpPr>
          <p:nvPr>
            <p:ph type="ftr" sz="quarter" idx="11"/>
          </p:nvPr>
        </p:nvSpPr>
        <p:spPr/>
        <p:txBody>
          <a:bodyPr/>
          <a:lstStyle>
            <a:lvl1pPr>
              <a:defRPr/>
            </a:lvl1pPr>
          </a:lstStyle>
          <a:p>
            <a:pPr>
              <a:defRPr/>
            </a:pPr>
            <a:endParaRPr lang="el-GR"/>
          </a:p>
        </p:txBody>
      </p:sp>
      <p:sp>
        <p:nvSpPr>
          <p:cNvPr id="7" name="Slide Number Placeholder 17"/>
          <p:cNvSpPr>
            <a:spLocks noGrp="1"/>
          </p:cNvSpPr>
          <p:nvPr>
            <p:ph type="sldNum" sz="quarter" idx="12"/>
          </p:nvPr>
        </p:nvSpPr>
        <p:spPr/>
        <p:txBody>
          <a:bodyPr/>
          <a:lstStyle>
            <a:lvl1pPr>
              <a:defRPr/>
            </a:lvl1pPr>
          </a:lstStyle>
          <a:p>
            <a:pPr>
              <a:defRPr/>
            </a:pPr>
            <a:fld id="{802084CA-38BD-4032-82B2-BADF3654A910}" type="slidenum">
              <a:rPr lang="el-GR"/>
              <a:pPr>
                <a:defRPr/>
              </a:pPr>
              <a:t>‹#›</a:t>
            </a:fld>
            <a:endParaRPr lang="el-GR"/>
          </a:p>
        </p:txBody>
      </p:sp>
    </p:spTree>
    <p:extLst>
      <p:ext uri="{BB962C8B-B14F-4D97-AF65-F5344CB8AC3E}">
        <p14:creationId xmlns:p14="http://schemas.microsoft.com/office/powerpoint/2010/main" xmlns="" val="23267777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5" name="Snip and Round Single Corner Rectangle 8"/>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ight Triangle 11"/>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8"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l-GR"/>
              <a:t>Στυλ κύριου τίτλου</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l-GR"/>
              <a:t>Στυλ υποδείγματος κειμένου</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l-GR" noProof="0"/>
              <a:t>Κάντε κλικ στο εικονίδιο για να προσθέσετε μια εικόνα</a:t>
            </a:r>
            <a:endParaRPr lang="en-US" noProof="0" dirty="0"/>
          </a:p>
        </p:txBody>
      </p:sp>
      <p:sp>
        <p:nvSpPr>
          <p:cNvPr id="9" name="Date Placeholder 4"/>
          <p:cNvSpPr>
            <a:spLocks noGrp="1"/>
          </p:cNvSpPr>
          <p:nvPr>
            <p:ph type="dt" sz="half" idx="10"/>
          </p:nvPr>
        </p:nvSpPr>
        <p:spPr/>
        <p:txBody>
          <a:bodyPr/>
          <a:lstStyle>
            <a:lvl1pPr>
              <a:defRPr/>
            </a:lvl1pPr>
          </a:lstStyle>
          <a:p>
            <a:pPr>
              <a:defRPr/>
            </a:pPr>
            <a:fld id="{559F2150-B381-4E3B-B963-AE776F215964}" type="datetime1">
              <a:rPr lang="el-GR"/>
              <a:pPr>
                <a:defRPr/>
              </a:pPr>
              <a:t>29/6/2017</a:t>
            </a:fld>
            <a:endParaRPr lang="el-GR"/>
          </a:p>
        </p:txBody>
      </p:sp>
      <p:sp>
        <p:nvSpPr>
          <p:cNvPr id="10" name="Footer Placeholder 5"/>
          <p:cNvSpPr>
            <a:spLocks noGrp="1"/>
          </p:cNvSpPr>
          <p:nvPr>
            <p:ph type="ftr" sz="quarter" idx="11"/>
          </p:nvPr>
        </p:nvSpPr>
        <p:spPr/>
        <p:txBody>
          <a:bodyPr/>
          <a:lstStyle>
            <a:lvl1pPr>
              <a:defRPr/>
            </a:lvl1pPr>
          </a:lstStyle>
          <a:p>
            <a:pPr>
              <a:defRPr/>
            </a:pPr>
            <a:endParaRPr lang="el-GR"/>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B9DE3871-0054-45FC-A323-835A5313118A}" type="slidenum">
              <a:rPr lang="el-GR"/>
              <a:pPr>
                <a:defRPr/>
              </a:pPr>
              <a:t>‹#›</a:t>
            </a:fld>
            <a:endParaRPr lang="el-GR"/>
          </a:p>
        </p:txBody>
      </p:sp>
    </p:spTree>
    <p:extLst>
      <p:ext uri="{BB962C8B-B14F-4D97-AF65-F5344CB8AC3E}">
        <p14:creationId xmlns:p14="http://schemas.microsoft.com/office/powerpoint/2010/main" xmlns="" val="9917739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1028" name="Title Placeholder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l-GR" altLang="el-GR"/>
              <a:t>Στυλ κύριου τίτλου</a:t>
            </a:r>
            <a:endParaRPr lang="en-US" altLang="el-GR"/>
          </a:p>
        </p:txBody>
      </p:sp>
      <p:sp>
        <p:nvSpPr>
          <p:cNvPr id="1029" name="Text Placeholder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l-GR" altLang="el-GR"/>
              <a:t>Στυλ υποδείγματος κειμένου</a:t>
            </a:r>
          </a:p>
          <a:p>
            <a:pPr lvl="1"/>
            <a:r>
              <a:rPr lang="el-GR" altLang="el-GR"/>
              <a:t>Δεύτερου επιπέδου</a:t>
            </a:r>
          </a:p>
          <a:p>
            <a:pPr lvl="2"/>
            <a:r>
              <a:rPr lang="el-GR" altLang="el-GR"/>
              <a:t>Τρίτου επιπέδου</a:t>
            </a:r>
          </a:p>
          <a:p>
            <a:pPr lvl="3"/>
            <a:r>
              <a:rPr lang="el-GR" altLang="el-GR"/>
              <a:t>Τέταρτου επιπέδου</a:t>
            </a:r>
          </a:p>
          <a:p>
            <a:pPr lvl="4"/>
            <a:r>
              <a:rPr lang="el-GR" altLang="el-GR"/>
              <a:t>Πέμπτου επιπέδου</a:t>
            </a:r>
            <a:endParaRPr lang="en-US" altLang="el-G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fld id="{872A9789-FA65-44F4-A5C0-847E2A589F81}" type="datetime1">
              <a:rPr lang="el-GR"/>
              <a:pPr>
                <a:defRPr/>
              </a:pPr>
              <a:t>29/6/2017</a:t>
            </a:fld>
            <a:endParaRPr lang="el-G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l-G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F25D3E05-632F-4825-B570-F77309407E4E}" type="slidenum">
              <a:rPr lang="el-GR"/>
              <a:pPr>
                <a:defRPr/>
              </a:pPr>
              <a:t>‹#›</a:t>
            </a:fld>
            <a:endParaRPr lang="el-GR"/>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p>
          </p:txBody>
        </p:sp>
      </p:grpSp>
    </p:spTree>
  </p:cSld>
  <p:clrMap bg1="lt1" tx1="dk1" bg2="lt2" tx2="dk2" accent1="accent1" accent2="accent2" accent3="accent3" accent4="accent4" accent5="accent5" accent6="accent6" hlink="hlink" folHlink="folHlink"/>
  <p:sldLayoutIdLst>
    <p:sldLayoutId id="2147483867" r:id="rId1"/>
    <p:sldLayoutId id="2147483859" r:id="rId2"/>
    <p:sldLayoutId id="2147483868" r:id="rId3"/>
    <p:sldLayoutId id="2147483860" r:id="rId4"/>
    <p:sldLayoutId id="2147483861" r:id="rId5"/>
    <p:sldLayoutId id="2147483862" r:id="rId6"/>
    <p:sldLayoutId id="2147483863" r:id="rId7"/>
    <p:sldLayoutId id="2147483864" r:id="rId8"/>
    <p:sldLayoutId id="2147483869" r:id="rId9"/>
    <p:sldLayoutId id="2147483865" r:id="rId10"/>
    <p:sldLayoutId id="2147483866" r:id="rId11"/>
  </p:sldLayoutIdLst>
  <p:hf hdr="0" ftr="0" dt="0"/>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5.gi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107"/>
          <p:cNvSpPr>
            <a:spLocks noGrp="1" noChangeArrowheads="1"/>
          </p:cNvSpPr>
          <p:nvPr>
            <p:ph type="sldNum" sz="quarter" idx="12"/>
          </p:nvPr>
        </p:nvSpPr>
        <p:spPr/>
        <p:txBody>
          <a:bodyPr/>
          <a:lstStyle/>
          <a:p>
            <a:pPr>
              <a:defRPr/>
            </a:pPr>
            <a:fld id="{AB92E560-413A-44A9-BF72-F2DD30102CB2}" type="slidenum">
              <a:rPr lang="el-GR"/>
              <a:pPr>
                <a:defRPr/>
              </a:pPr>
              <a:t>1</a:t>
            </a:fld>
            <a:endParaRPr lang="el-GR"/>
          </a:p>
        </p:txBody>
      </p:sp>
      <p:sp>
        <p:nvSpPr>
          <p:cNvPr id="4" name="Text Box 6"/>
          <p:cNvSpPr txBox="1">
            <a:spLocks noChangeArrowheads="1"/>
          </p:cNvSpPr>
          <p:nvPr/>
        </p:nvSpPr>
        <p:spPr bwMode="auto">
          <a:xfrm>
            <a:off x="539552" y="4797152"/>
            <a:ext cx="5497239" cy="1200329"/>
          </a:xfrm>
          <a:prstGeom prst="rect">
            <a:avLst/>
          </a:prstGeom>
          <a:noFill/>
          <a:ln w="9525">
            <a:noFill/>
            <a:miter lim="800000"/>
            <a:headEnd/>
            <a:tailEnd/>
          </a:ln>
          <a:effectLst/>
        </p:spPr>
        <p:txBody>
          <a:bodyPr wrap="square">
            <a:spAutoFit/>
          </a:bodyPr>
          <a:lstStyle/>
          <a:p>
            <a:pPr>
              <a:defRPr/>
            </a:pPr>
            <a:r>
              <a:rPr lang="el-GR" sz="1800" b="1" dirty="0" smtClean="0">
                <a:solidFill>
                  <a:schemeClr val="hlink"/>
                </a:solidFill>
                <a:effectLst>
                  <a:outerShdw blurRad="38100" dist="38100" dir="2700000" algn="tl">
                    <a:srgbClr val="C0C0C0"/>
                  </a:outerShdw>
                </a:effectLst>
              </a:rPr>
              <a:t>Εισηγήτρια</a:t>
            </a:r>
            <a:r>
              <a:rPr lang="el-GR" sz="1800" b="1" dirty="0">
                <a:solidFill>
                  <a:schemeClr val="hlink"/>
                </a:solidFill>
                <a:effectLst>
                  <a:outerShdw blurRad="38100" dist="38100" dir="2700000" algn="tl">
                    <a:srgbClr val="C0C0C0"/>
                  </a:outerShdw>
                </a:effectLst>
              </a:rPr>
              <a:t>:  </a:t>
            </a:r>
            <a:endParaRPr lang="en-US" sz="1800" b="1" dirty="0">
              <a:solidFill>
                <a:schemeClr val="hlink"/>
              </a:solidFill>
              <a:effectLst>
                <a:outerShdw blurRad="38100" dist="38100" dir="2700000" algn="tl">
                  <a:srgbClr val="C0C0C0"/>
                </a:outerShdw>
              </a:effectLst>
            </a:endParaRPr>
          </a:p>
          <a:p>
            <a:pPr>
              <a:defRPr/>
            </a:pPr>
            <a:endParaRPr lang="el-GR" sz="1800" b="1" dirty="0" smtClean="0">
              <a:solidFill>
                <a:schemeClr val="hlink"/>
              </a:solidFill>
              <a:effectLst>
                <a:outerShdw blurRad="38100" dist="38100" dir="2700000" algn="tl">
                  <a:srgbClr val="C0C0C0"/>
                </a:outerShdw>
              </a:effectLst>
            </a:endParaRPr>
          </a:p>
          <a:p>
            <a:r>
              <a:rPr lang="el-GR" sz="1800" b="1" dirty="0" smtClean="0">
                <a:solidFill>
                  <a:schemeClr val="hlink"/>
                </a:solidFill>
                <a:effectLst>
                  <a:outerShdw blurRad="38100" dist="38100" dir="2700000" algn="tl">
                    <a:srgbClr val="C0C0C0"/>
                  </a:outerShdw>
                </a:effectLst>
              </a:rPr>
              <a:t>Ευαγγελία </a:t>
            </a:r>
            <a:r>
              <a:rPr lang="el-GR" sz="1800" b="1" dirty="0">
                <a:solidFill>
                  <a:schemeClr val="hlink"/>
                </a:solidFill>
                <a:effectLst>
                  <a:outerShdw blurRad="38100" dist="38100" dir="2700000" algn="tl">
                    <a:srgbClr val="C0C0C0"/>
                  </a:outerShdw>
                </a:effectLst>
              </a:rPr>
              <a:t>Λάζαρη</a:t>
            </a:r>
          </a:p>
          <a:p>
            <a:r>
              <a:rPr lang="el-GR" sz="1800" b="1" dirty="0">
                <a:solidFill>
                  <a:schemeClr val="hlink"/>
                </a:solidFill>
                <a:effectLst>
                  <a:outerShdw blurRad="38100" dist="38100" dir="2700000" algn="tl">
                    <a:srgbClr val="C0C0C0"/>
                  </a:outerShdw>
                </a:effectLst>
              </a:rPr>
              <a:t>Σύμβουλος Λογιστικής, </a:t>
            </a:r>
            <a:r>
              <a:rPr lang="en-US" sz="1800" b="1" dirty="0" err="1" smtClean="0">
                <a:solidFill>
                  <a:schemeClr val="hlink"/>
                </a:solidFill>
                <a:effectLst>
                  <a:outerShdw blurRad="38100" dist="38100" dir="2700000" algn="tl">
                    <a:srgbClr val="C0C0C0"/>
                  </a:outerShdw>
                </a:effectLst>
              </a:rPr>
              <a:t>MSc</a:t>
            </a:r>
            <a:endParaRPr lang="el-GR" sz="1800" b="1" dirty="0">
              <a:solidFill>
                <a:schemeClr val="hlink"/>
              </a:solidFill>
              <a:effectLst>
                <a:outerShdw blurRad="38100" dist="38100" dir="2700000" algn="tl">
                  <a:srgbClr val="C0C0C0"/>
                </a:outerShdw>
              </a:effectLst>
            </a:endParaRPr>
          </a:p>
        </p:txBody>
      </p:sp>
      <p:sp>
        <p:nvSpPr>
          <p:cNvPr id="5" name="Text Box 5"/>
          <p:cNvSpPr txBox="1">
            <a:spLocks noChangeArrowheads="1"/>
          </p:cNvSpPr>
          <p:nvPr/>
        </p:nvSpPr>
        <p:spPr bwMode="auto">
          <a:xfrm>
            <a:off x="0" y="836712"/>
            <a:ext cx="9144000" cy="1938992"/>
          </a:xfrm>
          <a:prstGeom prst="rect">
            <a:avLst/>
          </a:prstGeom>
          <a:noFill/>
          <a:ln w="9525">
            <a:noFill/>
            <a:miter lim="800000"/>
            <a:headEnd/>
            <a:tailEnd/>
          </a:ln>
          <a:effectLst/>
        </p:spPr>
        <p:txBody>
          <a:bodyPr>
            <a:spAutoFit/>
          </a:bodyPr>
          <a:lstStyle/>
          <a:p>
            <a:pPr algn="ctr">
              <a:defRPr/>
            </a:pPr>
            <a:r>
              <a:rPr lang="en-US" b="1" dirty="0">
                <a:solidFill>
                  <a:schemeClr val="hlink"/>
                </a:solidFill>
                <a:effectLst>
                  <a:outerShdw blurRad="38100" dist="38100" dir="2700000" algn="tl">
                    <a:srgbClr val="C0C0C0"/>
                  </a:outerShdw>
                </a:effectLst>
              </a:rPr>
              <a:t>Clinical Economic Governance </a:t>
            </a:r>
            <a:r>
              <a:rPr lang="el-GR" b="1" dirty="0">
                <a:solidFill>
                  <a:schemeClr val="hlink"/>
                </a:solidFill>
                <a:effectLst>
                  <a:outerShdw blurRad="38100" dist="38100" dir="2700000" algn="tl">
                    <a:srgbClr val="C0C0C0"/>
                  </a:outerShdw>
                </a:effectLst>
              </a:rPr>
              <a:t>– </a:t>
            </a:r>
          </a:p>
          <a:p>
            <a:pPr algn="ctr">
              <a:defRPr/>
            </a:pPr>
            <a:r>
              <a:rPr lang="el-GR" b="1" dirty="0">
                <a:solidFill>
                  <a:schemeClr val="hlink"/>
                </a:solidFill>
                <a:effectLst>
                  <a:outerShdw blurRad="38100" dist="38100" dir="2700000" algn="tl">
                    <a:srgbClr val="C0C0C0"/>
                  </a:outerShdw>
                </a:effectLst>
              </a:rPr>
              <a:t>Τμηματικοί προϋπολογισμοί σε δεδουλευμένη βάση  </a:t>
            </a:r>
          </a:p>
          <a:p>
            <a:pPr algn="ctr">
              <a:defRPr/>
            </a:pPr>
            <a:r>
              <a:rPr lang="el-GR" b="1" dirty="0">
                <a:solidFill>
                  <a:schemeClr val="hlink"/>
                </a:solidFill>
                <a:effectLst>
                  <a:outerShdw blurRad="38100" dist="38100" dir="2700000" algn="tl">
                    <a:srgbClr val="C0C0C0"/>
                  </a:outerShdw>
                </a:effectLst>
              </a:rPr>
              <a:t>στο Γ. Ν. Αθηνών «Ιπποκράτειο»</a:t>
            </a:r>
          </a:p>
          <a:p>
            <a:pPr algn="ctr">
              <a:defRPr/>
            </a:pPr>
            <a:endParaRPr lang="el-GR" b="1" dirty="0">
              <a:solidFill>
                <a:schemeClr val="hlink"/>
              </a:solidFill>
              <a:effectLst>
                <a:outerShdw blurRad="38100" dist="38100" dir="2700000" algn="tl">
                  <a:srgbClr val="C0C0C0"/>
                </a:outerShdw>
              </a:effectLst>
            </a:endParaRPr>
          </a:p>
          <a:p>
            <a:pPr algn="ctr">
              <a:defRPr/>
            </a:pPr>
            <a:endParaRPr lang="el-GR" b="1" dirty="0">
              <a:solidFill>
                <a:schemeClr val="hlink"/>
              </a:solidFill>
              <a:effectLst>
                <a:outerShdw blurRad="38100" dist="38100" dir="2700000" algn="tl">
                  <a:srgbClr val="C0C0C0"/>
                </a:outerShdw>
              </a:effectLst>
            </a:endParaRPr>
          </a:p>
        </p:txBody>
      </p:sp>
      <p:graphicFrame>
        <p:nvGraphicFramePr>
          <p:cNvPr id="5125" name="Object 9"/>
          <p:cNvGraphicFramePr>
            <a:graphicFrameLocks noChangeAspect="1"/>
          </p:cNvGraphicFramePr>
          <p:nvPr/>
        </p:nvGraphicFramePr>
        <p:xfrm>
          <a:off x="5940152" y="5229200"/>
          <a:ext cx="2576512" cy="576262"/>
        </p:xfrm>
        <a:graphic>
          <a:graphicData uri="http://schemas.openxmlformats.org/presentationml/2006/ole">
            <p:oleObj spid="_x0000_s5143" name="CorelDRAW" r:id="rId4" imgW="8836200" imgH="1975320" progId="">
              <p:embed/>
            </p:oleObj>
          </a:graphicData>
        </a:graphic>
      </p:graphicFrame>
      <p:pic>
        <p:nvPicPr>
          <p:cNvPr id="5141" name="Picture 21" descr="Αποτέλεσμα εικόνας για γν ιπποκρατειο"/>
          <p:cNvPicPr>
            <a:picLocks noChangeAspect="1" noChangeArrowheads="1"/>
          </p:cNvPicPr>
          <p:nvPr/>
        </p:nvPicPr>
        <p:blipFill>
          <a:blip r:embed="rId5" cstate="print"/>
          <a:srcRect/>
          <a:stretch>
            <a:fillRect/>
          </a:stretch>
        </p:blipFill>
        <p:spPr bwMode="auto">
          <a:xfrm>
            <a:off x="3491880" y="2636912"/>
            <a:ext cx="2509202" cy="1080120"/>
          </a:xfrm>
          <a:prstGeom prst="rect">
            <a:avLst/>
          </a:prstGeom>
          <a:noFill/>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6"/>
          <p:cNvSpPr>
            <a:spLocks noGrp="1" noChangeArrowheads="1"/>
          </p:cNvSpPr>
          <p:nvPr>
            <p:ph type="sldNum" sz="quarter" idx="12"/>
          </p:nvPr>
        </p:nvSpPr>
        <p:spPr/>
        <p:txBody>
          <a:bodyPr/>
          <a:lstStyle/>
          <a:p>
            <a:pPr>
              <a:defRPr/>
            </a:pPr>
            <a:fld id="{E2DF47E0-568E-44FA-A826-CFC9147A7CB2}" type="slidenum">
              <a:rPr lang="el-GR"/>
              <a:pPr>
                <a:defRPr/>
              </a:pPr>
              <a:t>10</a:t>
            </a:fld>
            <a:endParaRPr lang="el-GR" dirty="0"/>
          </a:p>
        </p:txBody>
      </p:sp>
      <p:graphicFrame>
        <p:nvGraphicFramePr>
          <p:cNvPr id="10264" name="Group 24"/>
          <p:cNvGraphicFramePr>
            <a:graphicFrameLocks noGrp="1"/>
          </p:cNvGraphicFramePr>
          <p:nvPr>
            <p:extLst>
              <p:ext uri="{D42A27DB-BD31-4B8C-83A1-F6EECF244321}">
                <p14:modId xmlns:p14="http://schemas.microsoft.com/office/powerpoint/2010/main" xmlns="" val="2133923270"/>
              </p:ext>
            </p:extLst>
          </p:nvPr>
        </p:nvGraphicFramePr>
        <p:xfrm>
          <a:off x="1143000" y="4652963"/>
          <a:ext cx="7572375" cy="1143000"/>
        </p:xfrm>
        <a:graphic>
          <a:graphicData uri="http://schemas.openxmlformats.org/drawingml/2006/table">
            <a:tbl>
              <a:tblPr/>
              <a:tblGrid>
                <a:gridCol w="3998913">
                  <a:extLst>
                    <a:ext uri="{9D8B030D-6E8A-4147-A177-3AD203B41FA5}">
                      <a16:colId xmlns:a16="http://schemas.microsoft.com/office/drawing/2014/main" xmlns="" val="20000"/>
                    </a:ext>
                  </a:extLst>
                </a:gridCol>
                <a:gridCol w="1785937">
                  <a:extLst>
                    <a:ext uri="{9D8B030D-6E8A-4147-A177-3AD203B41FA5}">
                      <a16:colId xmlns:a16="http://schemas.microsoft.com/office/drawing/2014/main" xmlns="" val="20001"/>
                    </a:ext>
                  </a:extLst>
                </a:gridCol>
                <a:gridCol w="1787525">
                  <a:extLst>
                    <a:ext uri="{9D8B030D-6E8A-4147-A177-3AD203B41FA5}">
                      <a16:colId xmlns:a16="http://schemas.microsoft.com/office/drawing/2014/main" xmlns="" val="20002"/>
                    </a:ext>
                  </a:extLst>
                </a:gridCol>
              </a:tblGrid>
              <a:tr h="431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l-GR" sz="15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Προϋπολογισθέντα ΚΕΝ ανά Τμήμα σε συγκεκριμένη χρονική περίοδο</a:t>
                      </a:r>
                      <a:endParaRPr kumimoji="0" lang="el-GR" sz="15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l-GR" sz="1500" b="1" i="0" u="none" strike="noStrike" cap="none" normalizeH="0" baseline="0">
                          <a:ln>
                            <a:noFill/>
                          </a:ln>
                          <a:solidFill>
                            <a:schemeClr val="tx1"/>
                          </a:solidFill>
                          <a:effectLst/>
                          <a:latin typeface="Arial" panose="020B0604020202020204" pitchFamily="34" charset="0"/>
                          <a:cs typeface="Arial" panose="020B0604020202020204" pitchFamily="34" charset="0"/>
                        </a:rPr>
                        <a:t>Αριθμός Περιστατικών</a:t>
                      </a:r>
                      <a:endParaRPr kumimoji="0" lang="el-GR" sz="15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l-GR" sz="1500" b="1" i="0" u="none" strike="noStrike" cap="none" normalizeH="0" baseline="0">
                          <a:ln>
                            <a:noFill/>
                          </a:ln>
                          <a:solidFill>
                            <a:schemeClr val="tx1"/>
                          </a:solidFill>
                          <a:effectLst/>
                          <a:latin typeface="Arial" panose="020B0604020202020204" pitchFamily="34" charset="0"/>
                          <a:cs typeface="Arial" panose="020B0604020202020204" pitchFamily="34" charset="0"/>
                        </a:rPr>
                        <a:t>Αποκλίσεις</a:t>
                      </a:r>
                      <a:endParaRPr kumimoji="0" lang="el-GR" sz="15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317500">
                <a:tc>
                  <a:txBody>
                    <a:bodyPr/>
                    <a:lstStyle/>
                    <a:p>
                      <a:pPr marL="228600" marR="0" lvl="0" indent="-228600" algn="just" defTabSz="914400" rtl="0" eaLnBrk="1" fontAlgn="base" latinLnBrk="0" hangingPunct="1">
                        <a:lnSpc>
                          <a:spcPct val="150000"/>
                        </a:lnSpc>
                        <a:spcBef>
                          <a:spcPct val="0"/>
                        </a:spcBef>
                        <a:spcAft>
                          <a:spcPct val="0"/>
                        </a:spcAft>
                        <a:buClrTx/>
                        <a:buSzTx/>
                        <a:buFontTx/>
                        <a:buNone/>
                        <a:tabLst/>
                      </a:pPr>
                      <a:r>
                        <a:rPr kumimoji="0" lang="el-GR" sz="15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Έσοδα ανά ΚΕΝ - </a:t>
                      </a:r>
                      <a:r>
                        <a:rPr kumimoji="0" lang="en-US" sz="15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DRGs</a:t>
                      </a:r>
                      <a:endParaRPr kumimoji="0" lang="el-GR" sz="15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50000"/>
                        </a:lnSpc>
                        <a:spcBef>
                          <a:spcPct val="0"/>
                        </a:spcBef>
                        <a:spcAft>
                          <a:spcPct val="0"/>
                        </a:spcAft>
                        <a:buClrTx/>
                        <a:buSzTx/>
                        <a:buFontTx/>
                        <a:buNone/>
                        <a:tabLst/>
                      </a:pPr>
                      <a:r>
                        <a:rPr kumimoji="0" lang="el-GR" sz="15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Αξία σε €</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1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320675">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el-GR" sz="15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Συνολικά Έσοδα σε Ευρώ (€)</a:t>
                      </a:r>
                      <a:endParaRPr kumimoji="0" lang="el-GR" sz="15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50000"/>
                        </a:lnSpc>
                        <a:spcBef>
                          <a:spcPct val="0"/>
                        </a:spcBef>
                        <a:spcAft>
                          <a:spcPct val="0"/>
                        </a:spcAft>
                        <a:buClrTx/>
                        <a:buSzTx/>
                        <a:buFontTx/>
                        <a:buNone/>
                        <a:tabLst/>
                      </a:pPr>
                      <a:r>
                        <a:rPr kumimoji="0" lang="el-GR" sz="15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ΧΧΧΧΧΧ σε €</a:t>
                      </a:r>
                      <a:endParaRPr kumimoji="0" lang="el-GR" sz="15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2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bl>
          </a:graphicData>
        </a:graphic>
      </p:graphicFrame>
      <p:sp>
        <p:nvSpPr>
          <p:cNvPr id="3" name="Text Box 5"/>
          <p:cNvSpPr txBox="1">
            <a:spLocks noChangeArrowheads="1"/>
          </p:cNvSpPr>
          <p:nvPr/>
        </p:nvSpPr>
        <p:spPr bwMode="auto">
          <a:xfrm>
            <a:off x="0" y="1055688"/>
            <a:ext cx="9144000" cy="860425"/>
          </a:xfrm>
          <a:prstGeom prst="rect">
            <a:avLst/>
          </a:prstGeom>
          <a:noFill/>
          <a:ln w="9525">
            <a:noFill/>
            <a:miter lim="800000"/>
            <a:headEnd/>
            <a:tailEnd/>
          </a:ln>
          <a:effectLst/>
        </p:spPr>
        <p:txBody>
          <a:bodyPr>
            <a:spAutoFit/>
          </a:bodyPr>
          <a:lstStyle/>
          <a:p>
            <a:pPr algn="ctr">
              <a:defRPr/>
            </a:pPr>
            <a:r>
              <a:rPr lang="el-GR" sz="2500" b="1" dirty="0">
                <a:solidFill>
                  <a:schemeClr val="hlink"/>
                </a:solidFill>
                <a:effectLst>
                  <a:outerShdw blurRad="38100" dist="38100" dir="2700000" algn="tl">
                    <a:srgbClr val="C0C0C0"/>
                  </a:outerShdw>
                </a:effectLst>
              </a:rPr>
              <a:t>Προϋπολογισμός Εσόδων Νοσηλείας</a:t>
            </a:r>
            <a:endParaRPr lang="en-US" sz="2500" b="1" dirty="0">
              <a:solidFill>
                <a:schemeClr val="hlink"/>
              </a:solidFill>
              <a:effectLst>
                <a:outerShdw blurRad="38100" dist="38100" dir="2700000" algn="tl">
                  <a:srgbClr val="C0C0C0"/>
                </a:outerShdw>
              </a:effectLst>
            </a:endParaRPr>
          </a:p>
          <a:p>
            <a:pPr algn="ctr">
              <a:defRPr/>
            </a:pPr>
            <a:endParaRPr lang="el-GR" sz="500" b="1" dirty="0">
              <a:solidFill>
                <a:schemeClr val="hlink"/>
              </a:solidFill>
              <a:effectLst>
                <a:outerShdw blurRad="38100" dist="38100" dir="2700000" algn="tl">
                  <a:srgbClr val="C0C0C0"/>
                </a:outerShdw>
              </a:effectLst>
            </a:endParaRPr>
          </a:p>
          <a:p>
            <a:pPr algn="ctr">
              <a:defRPr/>
            </a:pPr>
            <a:r>
              <a:rPr lang="el-GR" sz="2000" dirty="0">
                <a:solidFill>
                  <a:schemeClr val="hlink"/>
                </a:solidFill>
                <a:effectLst>
                  <a:outerShdw blurRad="38100" dist="38100" dir="2700000" algn="tl">
                    <a:srgbClr val="C0C0C0"/>
                  </a:outerShdw>
                </a:effectLst>
              </a:rPr>
              <a:t>(προϋπολογισμός πωλήσεων)</a:t>
            </a:r>
          </a:p>
        </p:txBody>
      </p:sp>
      <p:sp>
        <p:nvSpPr>
          <p:cNvPr id="4" name="Text Box 5"/>
          <p:cNvSpPr txBox="1">
            <a:spLocks noChangeArrowheads="1"/>
          </p:cNvSpPr>
          <p:nvPr/>
        </p:nvSpPr>
        <p:spPr bwMode="auto">
          <a:xfrm>
            <a:off x="1071563" y="2247900"/>
            <a:ext cx="7707312" cy="1952625"/>
          </a:xfrm>
          <a:prstGeom prst="rect">
            <a:avLst/>
          </a:prstGeom>
          <a:noFill/>
          <a:ln w="31750">
            <a:no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9pPr>
          </a:lstStyle>
          <a:p>
            <a:pPr algn="just" eaLnBrk="1" hangingPunct="1">
              <a:spcBef>
                <a:spcPct val="0"/>
              </a:spcBef>
              <a:buClrTx/>
              <a:buSzTx/>
              <a:buFontTx/>
              <a:buNone/>
            </a:pPr>
            <a:r>
              <a:rPr lang="el-GR" altLang="el-GR" sz="2000" dirty="0">
                <a:latin typeface="Arial" charset="0"/>
              </a:rPr>
              <a:t>Ο προϋπολογισμός εσόδων νοσηλείας, </a:t>
            </a:r>
            <a:r>
              <a:rPr lang="el-GR" altLang="el-GR" sz="2000" b="1" dirty="0">
                <a:latin typeface="Arial" charset="0"/>
              </a:rPr>
              <a:t>καταρτίζεται</a:t>
            </a:r>
            <a:r>
              <a:rPr lang="el-GR" altLang="el-GR" sz="2000" dirty="0">
                <a:latin typeface="Arial" charset="0"/>
              </a:rPr>
              <a:t> από τους αρμόδιους διευθυντές </a:t>
            </a:r>
            <a:r>
              <a:rPr lang="el-GR" altLang="el-GR" sz="2000" b="1" dirty="0">
                <a:latin typeface="Arial" charset="0"/>
              </a:rPr>
              <a:t>κάθε τμήματος</a:t>
            </a:r>
            <a:r>
              <a:rPr lang="el-GR" altLang="el-GR" sz="2000" dirty="0">
                <a:latin typeface="Arial" charset="0"/>
              </a:rPr>
              <a:t> και αποτελεί το σημείο εκκίνησης για την κατάρτιση ενός συνολικού προϋπολογισμού, αφού όλα τα επιμέρους στοιχεία του, μεταξύ των οποίων, προϋπολογισμός άμεσων υλικών, έμμεσων υλικών, αποθεμάτων, διοικητικών εξόδων εξαρτώνται και συνδέονται με αυτόν. </a:t>
            </a:r>
          </a:p>
        </p:txBody>
      </p:sp>
      <p:sp>
        <p:nvSpPr>
          <p:cNvPr id="10262" name="Text Box 5"/>
          <p:cNvSpPr txBox="1">
            <a:spLocks noChangeArrowheads="1"/>
          </p:cNvSpPr>
          <p:nvPr/>
        </p:nvSpPr>
        <p:spPr bwMode="auto">
          <a:xfrm>
            <a:off x="1968500" y="4292600"/>
            <a:ext cx="5772150" cy="320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9pPr>
          </a:lstStyle>
          <a:p>
            <a:pPr eaLnBrk="1" hangingPunct="1">
              <a:spcBef>
                <a:spcPct val="0"/>
              </a:spcBef>
              <a:buClrTx/>
              <a:buSzTx/>
              <a:buFontTx/>
              <a:buNone/>
            </a:pPr>
            <a:r>
              <a:rPr lang="el-GR" altLang="el-GR" sz="1500" b="1" u="sng" dirty="0">
                <a:latin typeface="Arial" charset="0"/>
              </a:rPr>
              <a:t>Προϋπολογισμός Εσόδων Νοσηλείας Έτους  - Περίοδος:  </a:t>
            </a:r>
            <a:r>
              <a:rPr lang="en-US" altLang="el-GR" sz="1500" b="1" u="sng" dirty="0">
                <a:latin typeface="Arial" charset="0"/>
              </a:rPr>
              <a:t>MM</a:t>
            </a:r>
            <a:endParaRPr lang="el-GR" altLang="el-GR" sz="1500" u="sng" dirty="0">
              <a:latin typeface="Arial" charset="0"/>
            </a:endParaRPr>
          </a:p>
        </p:txBody>
      </p:sp>
      <p:sp>
        <p:nvSpPr>
          <p:cNvPr id="2" name="Text Box 5"/>
          <p:cNvSpPr txBox="1">
            <a:spLocks noChangeArrowheads="1"/>
          </p:cNvSpPr>
          <p:nvPr/>
        </p:nvSpPr>
        <p:spPr bwMode="auto">
          <a:xfrm>
            <a:off x="1042988" y="5988050"/>
            <a:ext cx="7877175" cy="323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9pPr>
          </a:lstStyle>
          <a:p>
            <a:pPr eaLnBrk="1" hangingPunct="1">
              <a:spcBef>
                <a:spcPct val="0"/>
              </a:spcBef>
              <a:buClrTx/>
              <a:buSzTx/>
              <a:buFontTx/>
              <a:buNone/>
            </a:pPr>
            <a:r>
              <a:rPr lang="el-GR" altLang="el-GR" sz="1500" dirty="0">
                <a:latin typeface="Arial" charset="0"/>
              </a:rPr>
              <a:t>Καθορισμένη αμοιβή ΚΕΝ Χ προβλεπόμενο αριθμό περιστατικών ανά ιατρικό τμήμα (ΚΚΚ).</a:t>
            </a:r>
          </a:p>
        </p:txBody>
      </p:sp>
    </p:spTree>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6" name="55 - Πίνακας"/>
          <p:cNvGraphicFramePr>
            <a:graphicFrameLocks noGrp="1"/>
          </p:cNvGraphicFramePr>
          <p:nvPr>
            <p:extLst>
              <p:ext uri="{D42A27DB-BD31-4B8C-83A1-F6EECF244321}">
                <p14:modId xmlns:p14="http://schemas.microsoft.com/office/powerpoint/2010/main" xmlns="" val="2698323900"/>
              </p:ext>
            </p:extLst>
          </p:nvPr>
        </p:nvGraphicFramePr>
        <p:xfrm>
          <a:off x="928688" y="2565400"/>
          <a:ext cx="7786687" cy="3379787"/>
        </p:xfrm>
        <a:graphic>
          <a:graphicData uri="http://schemas.openxmlformats.org/drawingml/2006/table">
            <a:tbl>
              <a:tblPr/>
              <a:tblGrid>
                <a:gridCol w="4594956">
                  <a:extLst>
                    <a:ext uri="{9D8B030D-6E8A-4147-A177-3AD203B41FA5}">
                      <a16:colId xmlns:a16="http://schemas.microsoft.com/office/drawing/2014/main" xmlns="" val="20000"/>
                    </a:ext>
                  </a:extLst>
                </a:gridCol>
                <a:gridCol w="1950728">
                  <a:extLst>
                    <a:ext uri="{9D8B030D-6E8A-4147-A177-3AD203B41FA5}">
                      <a16:colId xmlns:a16="http://schemas.microsoft.com/office/drawing/2014/main" xmlns="" val="20001"/>
                    </a:ext>
                  </a:extLst>
                </a:gridCol>
                <a:gridCol w="1241003">
                  <a:extLst>
                    <a:ext uri="{9D8B030D-6E8A-4147-A177-3AD203B41FA5}">
                      <a16:colId xmlns:a16="http://schemas.microsoft.com/office/drawing/2014/main" xmlns="" val="20002"/>
                    </a:ext>
                  </a:extLst>
                </a:gridCol>
              </a:tblGrid>
              <a:tr h="59434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l-GR" sz="13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Άμεσα υλικά που απαιτούνται ανά Τμήμα (ανάλυση ανά κατηγορία νοσοκομειακού υλικού)</a:t>
                      </a:r>
                      <a:endParaRPr kumimoji="0" lang="el-GR" sz="13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7733" marR="6773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l-GR" sz="13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Μονάδες Χ Αξία σε €</a:t>
                      </a:r>
                      <a:endParaRPr kumimoji="0" lang="el-GR" sz="13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7733" marR="6773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l-GR" sz="13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Αποκλίσεις</a:t>
                      </a:r>
                      <a:endParaRPr kumimoji="0" lang="el-GR" sz="13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7733" marR="6773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757070">
                <a:tc>
                  <a:txBody>
                    <a:bodyPr/>
                    <a:lstStyle/>
                    <a:p>
                      <a:pPr marL="266700" marR="0" lvl="0" indent="-266700" algn="just" defTabSz="914400" rtl="0" eaLnBrk="1" fontAlgn="base" latinLnBrk="0" hangingPunct="1">
                        <a:lnSpc>
                          <a:spcPct val="100000"/>
                        </a:lnSpc>
                        <a:spcBef>
                          <a:spcPct val="0"/>
                        </a:spcBef>
                        <a:spcAft>
                          <a:spcPct val="0"/>
                        </a:spcAft>
                        <a:buClrTx/>
                        <a:buSzTx/>
                        <a:buFontTx/>
                        <a:buNone/>
                        <a:tabLst/>
                      </a:pPr>
                      <a:r>
                        <a:rPr kumimoji="0" lang="el-GR" sz="13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 Επιθυμητό τελικό απόθεμα άμεσων υλικών ανά Τμήμα για το χρονικό διάστημα που επιλέγουμε (μήνας, τρίμηνο, εξάμηνο, έτος)</a:t>
                      </a:r>
                    </a:p>
                  </a:txBody>
                  <a:tcPr marL="67733" marR="6773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el-GR" sz="13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Μονάδες Χ Αξία σε €</a:t>
                      </a:r>
                    </a:p>
                  </a:txBody>
                  <a:tcPr marL="67733" marR="6773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3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67733" marR="6773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50471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l-GR" sz="13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Συνολικές ανάγκες σε πρώτες ύλες της περιόδου για το Τμήμα</a:t>
                      </a:r>
                      <a:endParaRPr kumimoji="0" lang="el-GR" sz="13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7733" marR="6773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l-GR" sz="13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Μονάδες Χ Αξία σε €</a:t>
                      </a:r>
                      <a:endParaRPr kumimoji="0" lang="el-GR" sz="13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7733" marR="6773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3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67733" marR="6773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757070">
                <a:tc>
                  <a:txBody>
                    <a:bodyPr/>
                    <a:lstStyle/>
                    <a:p>
                      <a:pPr marL="361950" marR="0" lvl="0" indent="-361950" algn="just" defTabSz="914400" rtl="0" eaLnBrk="1" fontAlgn="base" latinLnBrk="0" hangingPunct="1">
                        <a:lnSpc>
                          <a:spcPct val="100000"/>
                        </a:lnSpc>
                        <a:spcBef>
                          <a:spcPct val="0"/>
                        </a:spcBef>
                        <a:spcAft>
                          <a:spcPct val="0"/>
                        </a:spcAft>
                        <a:buClrTx/>
                        <a:buSzTx/>
                        <a:buFontTx/>
                        <a:buNone/>
                        <a:tabLst/>
                      </a:pPr>
                      <a:r>
                        <a:rPr kumimoji="0" lang="el-GR" sz="13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 Αρχικό απόθεμα άμεσων υλικών ανά Τμήμα προηγούμενου χρονικού διαστήματος που επιλέγουμε (μήνας, τρίμηνο, εξάμηνο, έτος)   </a:t>
                      </a:r>
                    </a:p>
                  </a:txBody>
                  <a:tcPr marL="67733" marR="6773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el-GR" sz="13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Μονάδες Χ Αξία σε €</a:t>
                      </a:r>
                    </a:p>
                  </a:txBody>
                  <a:tcPr marL="67733" marR="6773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3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67733" marR="6773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766594">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l-GR" sz="13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Άμεσα υλικά που απαιτούνται να αγορασθούν για το χρονικό διάστημα που συντάσσεται ο προϋπολογισμός άμεσων υλικών για το Τμήμα  </a:t>
                      </a:r>
                      <a:endParaRPr kumimoji="0" lang="el-GR" sz="13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7733" marR="6773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el-GR" sz="13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Μονάδες Χ Αξία σε €</a:t>
                      </a:r>
                      <a:endParaRPr kumimoji="0" lang="el-GR" sz="13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7733" marR="6773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3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7733" marR="6773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bl>
          </a:graphicData>
        </a:graphic>
      </p:graphicFrame>
      <p:sp>
        <p:nvSpPr>
          <p:cNvPr id="3" name="Text Box 5"/>
          <p:cNvSpPr txBox="1">
            <a:spLocks noChangeArrowheads="1"/>
          </p:cNvSpPr>
          <p:nvPr/>
        </p:nvSpPr>
        <p:spPr bwMode="auto">
          <a:xfrm>
            <a:off x="0" y="981075"/>
            <a:ext cx="9144000" cy="1016000"/>
          </a:xfrm>
          <a:prstGeom prst="rect">
            <a:avLst/>
          </a:prstGeom>
          <a:noFill/>
          <a:ln w="9525">
            <a:noFill/>
            <a:miter lim="800000"/>
            <a:headEnd/>
            <a:tailEnd/>
          </a:ln>
          <a:effectLst/>
        </p:spPr>
        <p:txBody>
          <a:bodyPr>
            <a:spAutoFit/>
          </a:bodyPr>
          <a:lstStyle/>
          <a:p>
            <a:pPr algn="ctr">
              <a:defRPr/>
            </a:pPr>
            <a:r>
              <a:rPr lang="el-GR" sz="2500" b="1" dirty="0">
                <a:solidFill>
                  <a:schemeClr val="hlink"/>
                </a:solidFill>
                <a:effectLst>
                  <a:outerShdw blurRad="38100" dist="38100" dir="2700000" algn="tl">
                    <a:srgbClr val="C0C0C0"/>
                  </a:outerShdw>
                </a:effectLst>
              </a:rPr>
              <a:t>Προϋπολογισμός Αγορών Άμεσων Υλικών</a:t>
            </a:r>
            <a:endParaRPr lang="en-US" sz="2500" b="1" dirty="0">
              <a:solidFill>
                <a:schemeClr val="hlink"/>
              </a:solidFill>
              <a:effectLst>
                <a:outerShdw blurRad="38100" dist="38100" dir="2700000" algn="tl">
                  <a:srgbClr val="C0C0C0"/>
                </a:outerShdw>
              </a:effectLst>
            </a:endParaRPr>
          </a:p>
          <a:p>
            <a:pPr algn="ctr">
              <a:defRPr/>
            </a:pPr>
            <a:endParaRPr lang="el-GR" sz="500" b="1" dirty="0">
              <a:solidFill>
                <a:schemeClr val="hlink"/>
              </a:solidFill>
              <a:effectLst>
                <a:outerShdw blurRad="38100" dist="38100" dir="2700000" algn="tl">
                  <a:srgbClr val="C0C0C0"/>
                </a:outerShdw>
              </a:effectLst>
            </a:endParaRPr>
          </a:p>
          <a:p>
            <a:pPr algn="ctr">
              <a:defRPr/>
            </a:pPr>
            <a:r>
              <a:rPr lang="el-GR" sz="1500" dirty="0">
                <a:solidFill>
                  <a:schemeClr val="hlink"/>
                </a:solidFill>
                <a:effectLst>
                  <a:outerShdw blurRad="38100" dist="38100" dir="2700000" algn="tl">
                    <a:srgbClr val="C0C0C0"/>
                  </a:outerShdw>
                </a:effectLst>
              </a:rPr>
              <a:t>(πρώτες &amp; βοηθητικές ύλες παροχής υγειονομικών υπηρεσιών: υγειονομικό</a:t>
            </a:r>
          </a:p>
          <a:p>
            <a:pPr algn="ctr">
              <a:defRPr/>
            </a:pPr>
            <a:r>
              <a:rPr lang="el-GR" sz="1500" dirty="0">
                <a:solidFill>
                  <a:schemeClr val="hlink"/>
                </a:solidFill>
                <a:effectLst>
                  <a:outerShdw blurRad="38100" dist="38100" dir="2700000" algn="tl">
                    <a:srgbClr val="C0C0C0"/>
                  </a:outerShdw>
                </a:effectLst>
              </a:rPr>
              <a:t>&amp; φαρμακευτικό υλικό, υλικό αιμοδοσίας, ακτινολογικό υλικό, τρόφιμα – ποτά)</a:t>
            </a:r>
          </a:p>
        </p:txBody>
      </p:sp>
      <p:sp>
        <p:nvSpPr>
          <p:cNvPr id="12317" name="Text Box 5"/>
          <p:cNvSpPr txBox="1">
            <a:spLocks noChangeArrowheads="1"/>
          </p:cNvSpPr>
          <p:nvPr/>
        </p:nvSpPr>
        <p:spPr bwMode="auto">
          <a:xfrm>
            <a:off x="1071563" y="2133600"/>
            <a:ext cx="7580312"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9pPr>
          </a:lstStyle>
          <a:p>
            <a:pPr eaLnBrk="1" hangingPunct="1">
              <a:spcBef>
                <a:spcPct val="0"/>
              </a:spcBef>
              <a:buClrTx/>
              <a:buSzTx/>
              <a:buFontTx/>
              <a:buNone/>
            </a:pPr>
            <a:r>
              <a:rPr lang="el-GR" altLang="el-GR" sz="1700" b="1" u="sng" dirty="0">
                <a:latin typeface="Arial" charset="0"/>
              </a:rPr>
              <a:t>Προϋπολογισμός </a:t>
            </a:r>
            <a:r>
              <a:rPr lang="el-GR" altLang="el-GR" sz="1800" b="1" u="sng" dirty="0">
                <a:latin typeface="Arial" charset="0"/>
              </a:rPr>
              <a:t>Άμεσων Υλικών Τρέχοντος Έτους  - Περίοδος: ΜΜ</a:t>
            </a:r>
            <a:endParaRPr lang="el-GR" altLang="el-GR" sz="1700" dirty="0">
              <a:latin typeface="Arial" charset="0"/>
            </a:endParaRPr>
          </a:p>
        </p:txBody>
      </p:sp>
      <p:sp>
        <p:nvSpPr>
          <p:cNvPr id="7" name="Text Box 5"/>
          <p:cNvSpPr txBox="1">
            <a:spLocks noChangeArrowheads="1"/>
          </p:cNvSpPr>
          <p:nvPr/>
        </p:nvSpPr>
        <p:spPr bwMode="auto">
          <a:xfrm>
            <a:off x="827088" y="6021388"/>
            <a:ext cx="7569200" cy="5540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9pPr>
          </a:lstStyle>
          <a:p>
            <a:pPr eaLnBrk="1" hangingPunct="1">
              <a:spcBef>
                <a:spcPct val="0"/>
              </a:spcBef>
              <a:buClrTx/>
              <a:buSzTx/>
              <a:buFontTx/>
              <a:buNone/>
            </a:pPr>
            <a:r>
              <a:rPr lang="el-GR" altLang="el-GR" sz="1500" dirty="0">
                <a:latin typeface="Arial" charset="0"/>
              </a:rPr>
              <a:t>Αφήνουμε πάντα ένα επιθυμητό απόθεμα ασφαλείας, ενώ αφαιρούμε το αρχικό καθώς </a:t>
            </a:r>
          </a:p>
          <a:p>
            <a:pPr eaLnBrk="1" hangingPunct="1">
              <a:spcBef>
                <a:spcPct val="0"/>
              </a:spcBef>
              <a:buClrTx/>
              <a:buSzTx/>
              <a:buFontTx/>
              <a:buNone/>
            </a:pPr>
            <a:r>
              <a:rPr lang="el-GR" altLang="el-GR" sz="1500" dirty="0">
                <a:latin typeface="Arial" charset="0"/>
              </a:rPr>
              <a:t>το έχουμε ήδη, οπότε δεν χρειάζεται να το προϋπολογίσουμε.</a:t>
            </a:r>
          </a:p>
        </p:txBody>
      </p:sp>
      <p:sp>
        <p:nvSpPr>
          <p:cNvPr id="6" name="Rectangle 6"/>
          <p:cNvSpPr>
            <a:spLocks noGrp="1" noChangeArrowheads="1"/>
          </p:cNvSpPr>
          <p:nvPr>
            <p:ph type="sldNum" sz="quarter" idx="12"/>
          </p:nvPr>
        </p:nvSpPr>
        <p:spPr/>
        <p:txBody>
          <a:bodyPr/>
          <a:lstStyle/>
          <a:p>
            <a:pPr>
              <a:defRPr/>
            </a:pPr>
            <a:fld id="{3BBAB657-180B-42DD-AA56-5B4398DCC490}" type="slidenum">
              <a:rPr lang="el-GR"/>
              <a:pPr>
                <a:defRPr/>
              </a:pPr>
              <a:t>11</a:t>
            </a:fld>
            <a:endParaRPr lang="el-GR" dirty="0"/>
          </a:p>
        </p:txBody>
      </p:sp>
    </p:spTree>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4" name="53 - Πίνακας"/>
          <p:cNvGraphicFramePr>
            <a:graphicFrameLocks noGrp="1"/>
          </p:cNvGraphicFramePr>
          <p:nvPr>
            <p:extLst>
              <p:ext uri="{D42A27DB-BD31-4B8C-83A1-F6EECF244321}">
                <p14:modId xmlns:p14="http://schemas.microsoft.com/office/powerpoint/2010/main" xmlns="" val="3510431403"/>
              </p:ext>
            </p:extLst>
          </p:nvPr>
        </p:nvGraphicFramePr>
        <p:xfrm>
          <a:off x="857250" y="3073400"/>
          <a:ext cx="7929563" cy="1925637"/>
        </p:xfrm>
        <a:graphic>
          <a:graphicData uri="http://schemas.openxmlformats.org/drawingml/2006/table">
            <a:tbl>
              <a:tblPr/>
              <a:tblGrid>
                <a:gridCol w="5637423">
                  <a:extLst>
                    <a:ext uri="{9D8B030D-6E8A-4147-A177-3AD203B41FA5}">
                      <a16:colId xmlns:a16="http://schemas.microsoft.com/office/drawing/2014/main" xmlns="" val="20000"/>
                    </a:ext>
                  </a:extLst>
                </a:gridCol>
                <a:gridCol w="1044886">
                  <a:extLst>
                    <a:ext uri="{9D8B030D-6E8A-4147-A177-3AD203B41FA5}">
                      <a16:colId xmlns:a16="http://schemas.microsoft.com/office/drawing/2014/main" xmlns="" val="20001"/>
                    </a:ext>
                  </a:extLst>
                </a:gridCol>
                <a:gridCol w="1247254">
                  <a:extLst>
                    <a:ext uri="{9D8B030D-6E8A-4147-A177-3AD203B41FA5}">
                      <a16:colId xmlns:a16="http://schemas.microsoft.com/office/drawing/2014/main" xmlns="" val="20002"/>
                    </a:ext>
                  </a:extLst>
                </a:gridCol>
              </a:tblGrid>
              <a:tr h="85371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Απαιτούμενες ποσότητες άμεσων υλικών που απαιτούνται ανά Τμήμα (ανάλυση ανά κατηγορία νοσοκομειακού υλικού) και συγκεκριμένη χρονική περίοδο (μήνας, τρίμηνο, εξάμηνο, έτος).   </a:t>
                      </a:r>
                      <a:endParaRPr kumimoji="0" lang="el-GR" sz="14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6812" marR="6681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l-GR" sz="14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Μονάδες </a:t>
                      </a:r>
                      <a:endParaRPr kumimoji="0" lang="el-GR" sz="14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6812" marR="6681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l-GR" sz="14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Αποκλίσεις</a:t>
                      </a:r>
                      <a:endParaRPr kumimoji="0" lang="el-GR" sz="14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6812" marR="6681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571690">
                <a:tc>
                  <a:txBody>
                    <a:bodyPr/>
                    <a:lstStyle/>
                    <a:p>
                      <a:pPr marL="228600" marR="0" lvl="0" indent="-228600" algn="just"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Χ Κόστος άμεσων υλικών που απαιτούνται ανά Τμήμα και  χρονική περίοδο (μήνας, τρίμηνο, εξάμηνο, έτος)</a:t>
                      </a:r>
                    </a:p>
                  </a:txBody>
                  <a:tcPr marL="66812" marR="6681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50000"/>
                        </a:lnSpc>
                        <a:spcBef>
                          <a:spcPct val="0"/>
                        </a:spcBef>
                        <a:spcAft>
                          <a:spcPct val="0"/>
                        </a:spcAft>
                        <a:buClrTx/>
                        <a:buSzTx/>
                        <a:buFontTx/>
                        <a:buNone/>
                        <a:tabLst/>
                      </a:pPr>
                      <a:r>
                        <a:rPr kumimoji="0" lang="el-GR" sz="14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ΧΧΧΧΧ €</a:t>
                      </a:r>
                    </a:p>
                  </a:txBody>
                  <a:tcPr marL="66812" marR="6681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4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66812" marR="6681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500229">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Κόστος χρησιμοποίησης άμεσων υλικών Τμήματος για συγκεκριμένη χρονική περίοδο </a:t>
                      </a:r>
                      <a:endParaRPr kumimoji="0" lang="el-GR" sz="14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6812" marR="6681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50000"/>
                        </a:lnSpc>
                        <a:spcBef>
                          <a:spcPct val="0"/>
                        </a:spcBef>
                        <a:spcAft>
                          <a:spcPct val="0"/>
                        </a:spcAft>
                        <a:buClrTx/>
                        <a:buSzTx/>
                        <a:buFontTx/>
                        <a:buNone/>
                        <a:tabLst/>
                      </a:pPr>
                      <a:r>
                        <a:rPr kumimoji="0" lang="el-GR" sz="14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ΧΧΧΧΧ €</a:t>
                      </a:r>
                      <a:endParaRPr kumimoji="0" lang="el-GR" sz="14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6812" marR="6681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4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6812" marR="6681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bl>
          </a:graphicData>
        </a:graphic>
      </p:graphicFrame>
      <p:sp>
        <p:nvSpPr>
          <p:cNvPr id="3" name="Text Box 5"/>
          <p:cNvSpPr txBox="1">
            <a:spLocks noChangeArrowheads="1"/>
          </p:cNvSpPr>
          <p:nvPr/>
        </p:nvSpPr>
        <p:spPr bwMode="auto">
          <a:xfrm>
            <a:off x="0" y="987425"/>
            <a:ext cx="9144000" cy="785813"/>
          </a:xfrm>
          <a:prstGeom prst="rect">
            <a:avLst/>
          </a:prstGeom>
          <a:noFill/>
          <a:ln w="9525">
            <a:noFill/>
            <a:miter lim="800000"/>
            <a:headEnd/>
            <a:tailEnd/>
          </a:ln>
          <a:effectLst/>
        </p:spPr>
        <p:txBody>
          <a:bodyPr>
            <a:spAutoFit/>
          </a:bodyPr>
          <a:lstStyle/>
          <a:p>
            <a:pPr algn="ctr">
              <a:defRPr/>
            </a:pPr>
            <a:r>
              <a:rPr lang="el-GR" sz="2500" b="1" dirty="0">
                <a:solidFill>
                  <a:schemeClr val="hlink"/>
                </a:solidFill>
                <a:effectLst>
                  <a:outerShdw blurRad="38100" dist="38100" dir="2700000" algn="tl">
                    <a:srgbClr val="C0C0C0"/>
                  </a:outerShdw>
                </a:effectLst>
              </a:rPr>
              <a:t>Προϋπολογισμός Κόστους Άμεσων Υλικών</a:t>
            </a:r>
            <a:endParaRPr lang="en-US" sz="2500" b="1" dirty="0">
              <a:solidFill>
                <a:schemeClr val="hlink"/>
              </a:solidFill>
              <a:effectLst>
                <a:outerShdw blurRad="38100" dist="38100" dir="2700000" algn="tl">
                  <a:srgbClr val="C0C0C0"/>
                </a:outerShdw>
              </a:effectLst>
            </a:endParaRPr>
          </a:p>
          <a:p>
            <a:pPr algn="ctr">
              <a:defRPr/>
            </a:pPr>
            <a:endParaRPr lang="el-GR" sz="500" b="1" dirty="0">
              <a:solidFill>
                <a:schemeClr val="hlink"/>
              </a:solidFill>
              <a:effectLst>
                <a:outerShdw blurRad="38100" dist="38100" dir="2700000" algn="tl">
                  <a:srgbClr val="C0C0C0"/>
                </a:outerShdw>
              </a:effectLst>
            </a:endParaRPr>
          </a:p>
          <a:p>
            <a:pPr algn="ctr">
              <a:defRPr/>
            </a:pPr>
            <a:r>
              <a:rPr lang="el-GR" sz="1500" dirty="0">
                <a:solidFill>
                  <a:schemeClr val="hlink"/>
                </a:solidFill>
                <a:effectLst>
                  <a:outerShdw blurRad="38100" dist="38100" dir="2700000" algn="tl">
                    <a:srgbClr val="C0C0C0"/>
                  </a:outerShdw>
                </a:effectLst>
              </a:rPr>
              <a:t>(προϋπολογισμός αγορών άμεσων υλικών Χ κόστος αγοράς ανά μονάδα άμεσων υλικών)</a:t>
            </a:r>
          </a:p>
        </p:txBody>
      </p:sp>
      <p:sp>
        <p:nvSpPr>
          <p:cNvPr id="13333" name="Text Box 5"/>
          <p:cNvSpPr txBox="1">
            <a:spLocks noChangeArrowheads="1"/>
          </p:cNvSpPr>
          <p:nvPr/>
        </p:nvSpPr>
        <p:spPr bwMode="auto">
          <a:xfrm>
            <a:off x="989013" y="2205038"/>
            <a:ext cx="7512050" cy="646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9pPr>
          </a:lstStyle>
          <a:p>
            <a:pPr algn="ctr" eaLnBrk="1" hangingPunct="1">
              <a:spcBef>
                <a:spcPct val="0"/>
              </a:spcBef>
              <a:buClrTx/>
              <a:buSzTx/>
              <a:buFontTx/>
              <a:buNone/>
            </a:pPr>
            <a:r>
              <a:rPr lang="el-GR" altLang="el-GR" sz="1800" b="1" u="sng" dirty="0">
                <a:latin typeface="Arial" charset="0"/>
              </a:rPr>
              <a:t>Προϋπολογισμός Χρησιμοποιούμενων άμεσων Υλικών Τρέχοντος </a:t>
            </a:r>
          </a:p>
          <a:p>
            <a:pPr algn="ctr" eaLnBrk="1" hangingPunct="1">
              <a:spcBef>
                <a:spcPct val="0"/>
              </a:spcBef>
              <a:buClrTx/>
              <a:buSzTx/>
              <a:buFontTx/>
              <a:buNone/>
            </a:pPr>
            <a:r>
              <a:rPr lang="el-GR" altLang="el-GR" sz="1800" b="1" u="sng" dirty="0">
                <a:latin typeface="Arial" charset="0"/>
              </a:rPr>
              <a:t>Έτους  - Περίοδος:  </a:t>
            </a:r>
            <a:r>
              <a:rPr lang="en-US" altLang="el-GR" sz="1800" b="1" u="sng" dirty="0">
                <a:latin typeface="Arial" charset="0"/>
              </a:rPr>
              <a:t>MM</a:t>
            </a:r>
            <a:endParaRPr lang="el-GR" altLang="el-GR" sz="1800" u="sng" dirty="0">
              <a:latin typeface="Arial" charset="0"/>
            </a:endParaRPr>
          </a:p>
        </p:txBody>
      </p:sp>
      <p:sp>
        <p:nvSpPr>
          <p:cNvPr id="5" name="Text Box 5"/>
          <p:cNvSpPr txBox="1">
            <a:spLocks noChangeArrowheads="1"/>
          </p:cNvSpPr>
          <p:nvPr/>
        </p:nvSpPr>
        <p:spPr bwMode="auto">
          <a:xfrm>
            <a:off x="827088" y="5251450"/>
            <a:ext cx="7921625" cy="784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9pPr>
          </a:lstStyle>
          <a:p>
            <a:pPr algn="just" eaLnBrk="1" hangingPunct="1">
              <a:spcBef>
                <a:spcPct val="0"/>
              </a:spcBef>
              <a:buClrTx/>
              <a:buSzTx/>
              <a:buFontTx/>
              <a:buNone/>
            </a:pPr>
            <a:r>
              <a:rPr lang="el-GR" altLang="el-GR" sz="1500" dirty="0">
                <a:latin typeface="Arial" charset="0"/>
              </a:rPr>
              <a:t>Για το ιατρικό τμήμα η ανάγκη για επάρκεια π.χ. Φαρμάκων είναι μείζονος σημασίας γιατί συνδέεται άμεσα με την αποτελεσματικότητα και την ποιότητα των παρεχόμενων υπηρεσιών (π.χ. είναι πολύ σημαντικές οι συνέπειες από έλλειψη ενός συγκεκριμένου φαρμάκου).</a:t>
            </a:r>
          </a:p>
        </p:txBody>
      </p:sp>
      <p:sp>
        <p:nvSpPr>
          <p:cNvPr id="6" name="Rectangle 6"/>
          <p:cNvSpPr>
            <a:spLocks noGrp="1" noChangeArrowheads="1"/>
          </p:cNvSpPr>
          <p:nvPr>
            <p:ph type="sldNum" sz="quarter" idx="12"/>
          </p:nvPr>
        </p:nvSpPr>
        <p:spPr/>
        <p:txBody>
          <a:bodyPr/>
          <a:lstStyle/>
          <a:p>
            <a:pPr>
              <a:defRPr/>
            </a:pPr>
            <a:fld id="{42EEE632-C263-4582-ADD6-449857F9D976}" type="slidenum">
              <a:rPr lang="el-GR"/>
              <a:pPr>
                <a:defRPr/>
              </a:pPr>
              <a:t>12</a:t>
            </a:fld>
            <a:endParaRPr lang="el-GR" dirty="0"/>
          </a:p>
        </p:txBody>
      </p:sp>
    </p:spTree>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 name="48 - Πίνακας"/>
          <p:cNvGraphicFramePr>
            <a:graphicFrameLocks noGrp="1"/>
          </p:cNvGraphicFramePr>
          <p:nvPr>
            <p:extLst>
              <p:ext uri="{D42A27DB-BD31-4B8C-83A1-F6EECF244321}">
                <p14:modId xmlns:p14="http://schemas.microsoft.com/office/powerpoint/2010/main" xmlns="" val="4146674133"/>
              </p:ext>
            </p:extLst>
          </p:nvPr>
        </p:nvGraphicFramePr>
        <p:xfrm>
          <a:off x="1000125" y="2905125"/>
          <a:ext cx="7715250" cy="2611438"/>
        </p:xfrm>
        <a:graphic>
          <a:graphicData uri="http://schemas.openxmlformats.org/drawingml/2006/table">
            <a:tbl>
              <a:tblPr/>
              <a:tblGrid>
                <a:gridCol w="5394920">
                  <a:extLst>
                    <a:ext uri="{9D8B030D-6E8A-4147-A177-3AD203B41FA5}">
                      <a16:colId xmlns:a16="http://schemas.microsoft.com/office/drawing/2014/main" xmlns="" val="20000"/>
                    </a:ext>
                  </a:extLst>
                </a:gridCol>
                <a:gridCol w="1204352">
                  <a:extLst>
                    <a:ext uri="{9D8B030D-6E8A-4147-A177-3AD203B41FA5}">
                      <a16:colId xmlns:a16="http://schemas.microsoft.com/office/drawing/2014/main" xmlns="" val="20001"/>
                    </a:ext>
                  </a:extLst>
                </a:gridCol>
                <a:gridCol w="1115978">
                  <a:extLst>
                    <a:ext uri="{9D8B030D-6E8A-4147-A177-3AD203B41FA5}">
                      <a16:colId xmlns:a16="http://schemas.microsoft.com/office/drawing/2014/main" xmlns="" val="20002"/>
                    </a:ext>
                  </a:extLst>
                </a:gridCol>
              </a:tblGrid>
              <a:tr h="55526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dirty="0">
                          <a:ln>
                            <a:noFill/>
                          </a:ln>
                          <a:solidFill>
                            <a:schemeClr val="tx1"/>
                          </a:solidFill>
                          <a:effectLst/>
                          <a:latin typeface="Verdana" pitchFamily="34" charset="0"/>
                          <a:cs typeface="Times New Roman" pitchFamily="18" charset="0"/>
                        </a:rPr>
                        <a:t>Έμμεσα υλικά που απαιτούνται (ανάλυση ανά κατηγορία υλικού) για το Τμήμα   </a:t>
                      </a:r>
                      <a:endParaRPr kumimoji="0" lang="el-GR" sz="1200" b="0" i="0" u="none" strike="noStrike" cap="none" normalizeH="0" baseline="0" dirty="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l-GR" sz="1200" b="1" i="0" u="none" strike="noStrike" cap="none" normalizeH="0" baseline="0" dirty="0">
                          <a:ln>
                            <a:noFill/>
                          </a:ln>
                          <a:solidFill>
                            <a:schemeClr val="tx1"/>
                          </a:solidFill>
                          <a:effectLst/>
                          <a:latin typeface="Verdana" pitchFamily="34" charset="0"/>
                          <a:cs typeface="Times New Roman" pitchFamily="18" charset="0"/>
                        </a:rPr>
                        <a:t>Αξία (€)</a:t>
                      </a:r>
                      <a:endParaRPr kumimoji="0" lang="el-GR" sz="1200" b="0" i="0" u="none" strike="noStrike" cap="none" normalizeH="0" baseline="0" dirty="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l-GR" sz="1200" b="1" i="0" u="none" strike="noStrike" cap="none" normalizeH="0" baseline="0" dirty="0">
                          <a:ln>
                            <a:noFill/>
                          </a:ln>
                          <a:solidFill>
                            <a:schemeClr val="tx1"/>
                          </a:solidFill>
                          <a:effectLst/>
                          <a:latin typeface="Verdana" pitchFamily="34" charset="0"/>
                          <a:cs typeface="Times New Roman" pitchFamily="18" charset="0"/>
                        </a:rPr>
                        <a:t>Αποκλίσεις</a:t>
                      </a:r>
                      <a:endParaRPr kumimoji="0" lang="el-GR" sz="1200" b="0" i="0" u="none" strike="noStrike" cap="none" normalizeH="0" baseline="0" dirty="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587478">
                <a:tc>
                  <a:txBody>
                    <a:bodyPr/>
                    <a:lstStyle/>
                    <a:p>
                      <a:pPr marL="266700" marR="0" lvl="0" indent="-26670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dirty="0">
                          <a:ln>
                            <a:noFill/>
                          </a:ln>
                          <a:solidFill>
                            <a:schemeClr val="tx1"/>
                          </a:solidFill>
                          <a:effectLst/>
                          <a:latin typeface="Verdana" pitchFamily="34" charset="0"/>
                          <a:cs typeface="Times New Roman" pitchFamily="18" charset="0"/>
                        </a:rPr>
                        <a:t>(+)Επιθυμητό τελικό απόθεμα έμμεσων υλικών για το χρονικό διάστημα που επιλέγουμε (μήνας, τρίμηνο, εξάμηνο, έτος) για το Τμήμα.</a:t>
                      </a:r>
                      <a:endParaRPr kumimoji="0" lang="el-GR" sz="1200" b="0" i="0" u="none" strike="noStrike" cap="none" normalizeH="0" baseline="0" dirty="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50000"/>
                        </a:lnSpc>
                        <a:spcBef>
                          <a:spcPct val="0"/>
                        </a:spcBef>
                        <a:spcAft>
                          <a:spcPct val="0"/>
                        </a:spcAft>
                        <a:buClrTx/>
                        <a:buSzTx/>
                        <a:buFontTx/>
                        <a:buNone/>
                        <a:tabLst/>
                      </a:pPr>
                      <a:r>
                        <a:rPr kumimoji="0" lang="el-GR" sz="1200" b="0" i="0" u="none" strike="noStrike" cap="none" normalizeH="0" baseline="0" dirty="0">
                          <a:ln>
                            <a:noFill/>
                          </a:ln>
                          <a:solidFill>
                            <a:schemeClr val="tx1"/>
                          </a:solidFill>
                          <a:effectLst/>
                          <a:latin typeface="Verdana" pitchFamily="34" charset="0"/>
                          <a:cs typeface="Times New Roman" pitchFamily="18" charset="0"/>
                        </a:rPr>
                        <a:t>ΧΧΧΧΧ €</a:t>
                      </a:r>
                      <a:endParaRPr kumimoji="0" lang="el-GR" sz="1200" b="0" i="0" u="none" strike="noStrike" cap="none" normalizeH="0" baseline="0" dirty="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200" b="0" i="0" u="none" strike="noStrike" cap="none" normalizeH="0" baseline="0">
                        <a:ln>
                          <a:noFill/>
                        </a:ln>
                        <a:solidFill>
                          <a:schemeClr val="tx1"/>
                        </a:solidFill>
                        <a:effectLst/>
                        <a:latin typeface="Verdana"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302869">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l-GR" sz="1200" b="1" i="0" u="none" strike="noStrike" cap="none" normalizeH="0" baseline="0" dirty="0">
                          <a:ln>
                            <a:noFill/>
                          </a:ln>
                          <a:solidFill>
                            <a:schemeClr val="tx1"/>
                          </a:solidFill>
                          <a:effectLst/>
                          <a:latin typeface="Verdana" pitchFamily="34" charset="0"/>
                          <a:cs typeface="Times New Roman" pitchFamily="18" charset="0"/>
                        </a:rPr>
                        <a:t>Συνολικές ανάγκες σε έμμεσα υλικά Τμήματος </a:t>
                      </a:r>
                      <a:endParaRPr kumimoji="0" lang="el-GR" sz="1200" b="0" i="0" u="none" strike="noStrike" cap="none" normalizeH="0" baseline="0" dirty="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50000"/>
                        </a:lnSpc>
                        <a:spcBef>
                          <a:spcPct val="0"/>
                        </a:spcBef>
                        <a:spcAft>
                          <a:spcPct val="0"/>
                        </a:spcAft>
                        <a:buClrTx/>
                        <a:buSzTx/>
                        <a:buFontTx/>
                        <a:buNone/>
                        <a:tabLst/>
                      </a:pPr>
                      <a:r>
                        <a:rPr kumimoji="0" lang="el-GR" sz="1200" b="1" i="0" u="none" strike="noStrike" cap="none" normalizeH="0" baseline="0" dirty="0">
                          <a:ln>
                            <a:noFill/>
                          </a:ln>
                          <a:solidFill>
                            <a:schemeClr val="tx1"/>
                          </a:solidFill>
                          <a:effectLst/>
                          <a:latin typeface="Verdana" pitchFamily="34" charset="0"/>
                          <a:cs typeface="Times New Roman" pitchFamily="18" charset="0"/>
                        </a:rPr>
                        <a:t>ΧΧΧΧΧ €</a:t>
                      </a:r>
                      <a:endParaRPr kumimoji="0" lang="el-GR" sz="1200" b="0" i="0" u="none" strike="noStrike" cap="none" normalizeH="0" baseline="0" dirty="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200" b="0" i="0" u="none" strike="noStrike" cap="none" normalizeH="0" baseline="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594460">
                <a:tc>
                  <a:txBody>
                    <a:bodyPr/>
                    <a:lstStyle/>
                    <a:p>
                      <a:pPr marL="266700" marR="0" lvl="0" indent="-26670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dirty="0">
                          <a:ln>
                            <a:noFill/>
                          </a:ln>
                          <a:solidFill>
                            <a:schemeClr val="tx1"/>
                          </a:solidFill>
                          <a:effectLst/>
                          <a:latin typeface="Verdana" pitchFamily="34" charset="0"/>
                          <a:cs typeface="Times New Roman" pitchFamily="18" charset="0"/>
                        </a:rPr>
                        <a:t>(-) Αρχικό απόθεμα έμμεσων υλικών προηγούμενου χρονικού διαστήματος που επιλέγουμε (μήνας, τρίμηνο, εξάμηνο, έτος) για το Τμήμα.   </a:t>
                      </a:r>
                      <a:endParaRPr kumimoji="0" lang="el-GR" sz="1200" b="0" i="0" u="none" strike="noStrike" cap="none" normalizeH="0" baseline="0" dirty="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50000"/>
                        </a:lnSpc>
                        <a:spcBef>
                          <a:spcPct val="0"/>
                        </a:spcBef>
                        <a:spcAft>
                          <a:spcPct val="0"/>
                        </a:spcAft>
                        <a:buClrTx/>
                        <a:buSzTx/>
                        <a:buFontTx/>
                        <a:buNone/>
                        <a:tabLst/>
                      </a:pPr>
                      <a:r>
                        <a:rPr kumimoji="0" lang="el-GR" sz="1200" b="0" i="0" u="none" strike="noStrike" cap="none" normalizeH="0" baseline="0" dirty="0">
                          <a:ln>
                            <a:noFill/>
                          </a:ln>
                          <a:solidFill>
                            <a:schemeClr val="tx1"/>
                          </a:solidFill>
                          <a:effectLst/>
                          <a:latin typeface="Verdana" pitchFamily="34" charset="0"/>
                          <a:cs typeface="Times New Roman" pitchFamily="18" charset="0"/>
                        </a:rPr>
                        <a:t>ΧΧΧΧΧ €</a:t>
                      </a:r>
                      <a:endParaRPr kumimoji="0" lang="el-GR" sz="1200" b="0" i="0" u="none" strike="noStrike" cap="none" normalizeH="0" baseline="0" dirty="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200" b="0" i="0" u="none" strike="noStrike" cap="none" normalizeH="0" baseline="0" dirty="0">
                        <a:ln>
                          <a:noFill/>
                        </a:ln>
                        <a:solidFill>
                          <a:schemeClr val="tx1"/>
                        </a:solidFill>
                        <a:effectLst/>
                        <a:latin typeface="Verdana"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57137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dirty="0">
                          <a:ln>
                            <a:noFill/>
                          </a:ln>
                          <a:solidFill>
                            <a:schemeClr val="tx1"/>
                          </a:solidFill>
                          <a:effectLst/>
                          <a:latin typeface="Verdana" pitchFamily="34" charset="0"/>
                          <a:cs typeface="Times New Roman" pitchFamily="18" charset="0"/>
                        </a:rPr>
                        <a:t>Έμμεσα υλικά που απαιτούνται να αγορασθούν για το χρονικό διάστημα που συντάσσεται ο προϋπολογισμός έμμεσων υλικών του Τμήματος </a:t>
                      </a:r>
                      <a:endParaRPr kumimoji="0" lang="el-GR" sz="1200" b="0" i="0" u="none" strike="noStrike" cap="none" normalizeH="0" baseline="0" dirty="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50000"/>
                        </a:lnSpc>
                        <a:spcBef>
                          <a:spcPct val="0"/>
                        </a:spcBef>
                        <a:spcAft>
                          <a:spcPct val="0"/>
                        </a:spcAft>
                        <a:buClrTx/>
                        <a:buSzTx/>
                        <a:buFontTx/>
                        <a:buNone/>
                        <a:tabLst/>
                      </a:pPr>
                      <a:r>
                        <a:rPr kumimoji="0" lang="el-GR" sz="1200" b="1" i="0" u="none" strike="noStrike" cap="none" normalizeH="0" baseline="0" dirty="0">
                          <a:ln>
                            <a:noFill/>
                          </a:ln>
                          <a:solidFill>
                            <a:schemeClr val="tx1"/>
                          </a:solidFill>
                          <a:effectLst/>
                          <a:latin typeface="Verdana" pitchFamily="34" charset="0"/>
                          <a:cs typeface="Times New Roman" pitchFamily="18" charset="0"/>
                        </a:rPr>
                        <a:t>ΧΧΧΧΧ €</a:t>
                      </a:r>
                      <a:endParaRPr kumimoji="0" lang="el-GR" sz="1200" b="0" i="0" u="none" strike="noStrike" cap="none" normalizeH="0" baseline="0" dirty="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200" b="0" i="0" u="none" strike="noStrike" cap="none" normalizeH="0" baseline="0" dirty="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bl>
          </a:graphicData>
        </a:graphic>
      </p:graphicFrame>
      <p:sp>
        <p:nvSpPr>
          <p:cNvPr id="3" name="Text Box 5"/>
          <p:cNvSpPr txBox="1">
            <a:spLocks noChangeArrowheads="1"/>
          </p:cNvSpPr>
          <p:nvPr/>
        </p:nvSpPr>
        <p:spPr bwMode="auto">
          <a:xfrm>
            <a:off x="0" y="980728"/>
            <a:ext cx="9144000" cy="784225"/>
          </a:xfrm>
          <a:prstGeom prst="rect">
            <a:avLst/>
          </a:prstGeom>
          <a:noFill/>
          <a:ln w="9525">
            <a:noFill/>
            <a:miter lim="800000"/>
            <a:headEnd/>
            <a:tailEnd/>
          </a:ln>
          <a:effectLst/>
        </p:spPr>
        <p:txBody>
          <a:bodyPr>
            <a:spAutoFit/>
          </a:bodyPr>
          <a:lstStyle/>
          <a:p>
            <a:pPr algn="ctr">
              <a:defRPr/>
            </a:pPr>
            <a:r>
              <a:rPr lang="el-GR" sz="2500" b="1" dirty="0">
                <a:solidFill>
                  <a:schemeClr val="hlink"/>
                </a:solidFill>
                <a:effectLst>
                  <a:outerShdw blurRad="38100" dist="38100" dir="2700000" algn="tl">
                    <a:srgbClr val="C0C0C0"/>
                  </a:outerShdw>
                </a:effectLst>
              </a:rPr>
              <a:t>Προϋπολογισμός Αγορών Έμμεσων Υλικών</a:t>
            </a:r>
            <a:endParaRPr lang="en-US" sz="2500" b="1" dirty="0">
              <a:solidFill>
                <a:schemeClr val="hlink"/>
              </a:solidFill>
              <a:effectLst>
                <a:outerShdw blurRad="38100" dist="38100" dir="2700000" algn="tl">
                  <a:srgbClr val="C0C0C0"/>
                </a:outerShdw>
              </a:effectLst>
            </a:endParaRPr>
          </a:p>
          <a:p>
            <a:pPr algn="ctr">
              <a:defRPr/>
            </a:pPr>
            <a:endParaRPr lang="el-GR" sz="500" b="1" dirty="0">
              <a:solidFill>
                <a:schemeClr val="hlink"/>
              </a:solidFill>
              <a:effectLst>
                <a:outerShdw blurRad="38100" dist="38100" dir="2700000" algn="tl">
                  <a:srgbClr val="C0C0C0"/>
                </a:outerShdw>
              </a:effectLst>
            </a:endParaRPr>
          </a:p>
          <a:p>
            <a:pPr algn="ctr">
              <a:defRPr/>
            </a:pPr>
            <a:r>
              <a:rPr lang="el-GR" sz="1500" dirty="0">
                <a:solidFill>
                  <a:schemeClr val="hlink"/>
                </a:solidFill>
                <a:effectLst>
                  <a:outerShdw blurRad="38100" dist="38100" dir="2700000" algn="tl">
                    <a:srgbClr val="C0C0C0"/>
                  </a:outerShdw>
                </a:effectLst>
              </a:rPr>
              <a:t>(αντιδραστήρια, είδη καθαριότητας, καύσιμα, ιματισμός, στολές προσωπικού, γραφική ύλη κλπ)</a:t>
            </a:r>
          </a:p>
        </p:txBody>
      </p:sp>
      <p:sp>
        <p:nvSpPr>
          <p:cNvPr id="14365" name="Text Box 5"/>
          <p:cNvSpPr txBox="1">
            <a:spLocks noChangeArrowheads="1"/>
          </p:cNvSpPr>
          <p:nvPr/>
        </p:nvSpPr>
        <p:spPr bwMode="auto">
          <a:xfrm>
            <a:off x="928688" y="2343150"/>
            <a:ext cx="7926387"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9pPr>
          </a:lstStyle>
          <a:p>
            <a:pPr eaLnBrk="1" hangingPunct="1">
              <a:spcBef>
                <a:spcPct val="0"/>
              </a:spcBef>
              <a:buClrTx/>
              <a:buSzTx/>
              <a:buFontTx/>
              <a:buNone/>
            </a:pPr>
            <a:r>
              <a:rPr lang="el-GR" altLang="el-GR" sz="1800" b="1" u="sng">
                <a:latin typeface="Arial" charset="0"/>
              </a:rPr>
              <a:t>Προϋπολογισμός Έμμεσων Υλικών Τρέχοντος Έτους  - Περίοδος:  </a:t>
            </a:r>
            <a:r>
              <a:rPr lang="en-US" altLang="el-GR" sz="1800" b="1" u="sng">
                <a:latin typeface="Arial" charset="0"/>
              </a:rPr>
              <a:t>MM</a:t>
            </a:r>
            <a:endParaRPr lang="el-GR" altLang="el-GR" sz="1800" u="sng">
              <a:latin typeface="Arial" charset="0"/>
            </a:endParaRPr>
          </a:p>
        </p:txBody>
      </p:sp>
      <p:sp>
        <p:nvSpPr>
          <p:cNvPr id="5" name="Rectangle 6"/>
          <p:cNvSpPr>
            <a:spLocks noGrp="1" noChangeArrowheads="1"/>
          </p:cNvSpPr>
          <p:nvPr>
            <p:ph type="sldNum" sz="quarter" idx="12"/>
          </p:nvPr>
        </p:nvSpPr>
        <p:spPr/>
        <p:txBody>
          <a:bodyPr/>
          <a:lstStyle/>
          <a:p>
            <a:pPr>
              <a:defRPr/>
            </a:pPr>
            <a:fld id="{0711084E-ADF6-470B-B7EB-06A0877B6504}" type="slidenum">
              <a:rPr lang="el-GR"/>
              <a:pPr>
                <a:defRPr/>
              </a:pPr>
              <a:t>13</a:t>
            </a:fld>
            <a:endParaRPr lang="el-GR" dirty="0"/>
          </a:p>
        </p:txBody>
      </p:sp>
    </p:spTree>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1" name="100 - Πίνακας"/>
          <p:cNvGraphicFramePr>
            <a:graphicFrameLocks noGrp="1"/>
          </p:cNvGraphicFramePr>
          <p:nvPr>
            <p:extLst>
              <p:ext uri="{D42A27DB-BD31-4B8C-83A1-F6EECF244321}">
                <p14:modId xmlns:p14="http://schemas.microsoft.com/office/powerpoint/2010/main" xmlns="" val="2650714429"/>
              </p:ext>
            </p:extLst>
          </p:nvPr>
        </p:nvGraphicFramePr>
        <p:xfrm>
          <a:off x="928688" y="2918098"/>
          <a:ext cx="7715250" cy="2564609"/>
        </p:xfrm>
        <a:graphic>
          <a:graphicData uri="http://schemas.openxmlformats.org/drawingml/2006/table">
            <a:tbl>
              <a:tblPr/>
              <a:tblGrid>
                <a:gridCol w="4479903">
                  <a:extLst>
                    <a:ext uri="{9D8B030D-6E8A-4147-A177-3AD203B41FA5}">
                      <a16:colId xmlns:a16="http://schemas.microsoft.com/office/drawing/2014/main" xmlns="" val="20000"/>
                    </a:ext>
                  </a:extLst>
                </a:gridCol>
                <a:gridCol w="1618938">
                  <a:extLst>
                    <a:ext uri="{9D8B030D-6E8A-4147-A177-3AD203B41FA5}">
                      <a16:colId xmlns:a16="http://schemas.microsoft.com/office/drawing/2014/main" xmlns="" val="20001"/>
                    </a:ext>
                  </a:extLst>
                </a:gridCol>
                <a:gridCol w="1616409">
                  <a:extLst>
                    <a:ext uri="{9D8B030D-6E8A-4147-A177-3AD203B41FA5}">
                      <a16:colId xmlns:a16="http://schemas.microsoft.com/office/drawing/2014/main" xmlns="" val="20002"/>
                    </a:ext>
                  </a:extLst>
                </a:gridCol>
              </a:tblGrid>
              <a:tr h="428626">
                <a:tc>
                  <a:txBody>
                    <a:bodyPr/>
                    <a:lstStyle/>
                    <a:p>
                      <a:pPr marL="228600" marR="0" lvl="0" indent="-228600" algn="ctr" defTabSz="914400" rtl="0" eaLnBrk="1" fontAlgn="base" latinLnBrk="0" hangingPunct="1">
                        <a:lnSpc>
                          <a:spcPct val="100000"/>
                        </a:lnSpc>
                        <a:spcBef>
                          <a:spcPct val="0"/>
                        </a:spcBef>
                        <a:spcAft>
                          <a:spcPct val="0"/>
                        </a:spcAft>
                        <a:buClrTx/>
                        <a:buSzTx/>
                        <a:buFontTx/>
                        <a:buNone/>
                        <a:tabLst/>
                      </a:pPr>
                      <a:r>
                        <a:rPr kumimoji="0" lang="el-GR" sz="15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Είδος Εξόδου</a:t>
                      </a:r>
                      <a:endParaRPr kumimoji="0" lang="el-GR" sz="15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l-GR" sz="15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Αξία σε €</a:t>
                      </a:r>
                      <a:endParaRPr kumimoji="0" lang="el-GR" sz="15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l-GR" sz="15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Αποκλίσεις</a:t>
                      </a:r>
                      <a:endParaRPr kumimoji="0" lang="el-GR" sz="15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28575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l-GR" sz="15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Έμμεσα υλικά</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ts val="1200"/>
                        </a:lnSpc>
                        <a:spcBef>
                          <a:spcPct val="0"/>
                        </a:spcBef>
                        <a:spcAft>
                          <a:spcPct val="0"/>
                        </a:spcAft>
                        <a:buClrTx/>
                        <a:buSzTx/>
                        <a:buFontTx/>
                        <a:buNone/>
                        <a:tabLst/>
                      </a:pPr>
                      <a:endParaRPr kumimoji="0" lang="el-GR" sz="15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ts val="1200"/>
                        </a:lnSpc>
                        <a:spcBef>
                          <a:spcPct val="0"/>
                        </a:spcBef>
                        <a:spcAft>
                          <a:spcPct val="0"/>
                        </a:spcAft>
                        <a:buClrTx/>
                        <a:buSzTx/>
                        <a:buFontTx/>
                        <a:buNone/>
                        <a:tabLst/>
                      </a:pPr>
                      <a:endParaRPr kumimoji="0" lang="el-GR" sz="15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264319">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l-GR" sz="15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Έμμεση εργασία </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ts val="1200"/>
                        </a:lnSpc>
                        <a:spcBef>
                          <a:spcPct val="0"/>
                        </a:spcBef>
                        <a:spcAft>
                          <a:spcPct val="0"/>
                        </a:spcAft>
                        <a:buClrTx/>
                        <a:buSzTx/>
                        <a:buFontTx/>
                        <a:buNone/>
                        <a:tabLst/>
                      </a:pPr>
                      <a:endParaRPr kumimoji="0" lang="el-GR" sz="15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ts val="1200"/>
                        </a:lnSpc>
                        <a:spcBef>
                          <a:spcPct val="0"/>
                        </a:spcBef>
                        <a:spcAft>
                          <a:spcPct val="0"/>
                        </a:spcAft>
                        <a:buClrTx/>
                        <a:buSzTx/>
                        <a:buFontTx/>
                        <a:buNone/>
                        <a:tabLst/>
                      </a:pPr>
                      <a:endParaRPr kumimoji="0" lang="el-GR" sz="15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264319">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l-GR" sz="15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Συντήρηση</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ts val="1200"/>
                        </a:lnSpc>
                        <a:spcBef>
                          <a:spcPct val="0"/>
                        </a:spcBef>
                        <a:spcAft>
                          <a:spcPct val="0"/>
                        </a:spcAft>
                        <a:buClrTx/>
                        <a:buSzTx/>
                        <a:buFontTx/>
                        <a:buNone/>
                        <a:tabLst/>
                      </a:pPr>
                      <a:endParaRPr kumimoji="0" lang="el-GR" sz="15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ts val="1200"/>
                        </a:lnSpc>
                        <a:spcBef>
                          <a:spcPct val="0"/>
                        </a:spcBef>
                        <a:spcAft>
                          <a:spcPct val="0"/>
                        </a:spcAft>
                        <a:buClrTx/>
                        <a:buSzTx/>
                        <a:buFontTx/>
                        <a:buNone/>
                        <a:tabLst/>
                      </a:pPr>
                      <a:endParaRPr kumimoji="0" lang="el-GR" sz="15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264319">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l-GR" sz="15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Θέρμανση και Φωτισμός</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ts val="1200"/>
                        </a:lnSpc>
                        <a:spcBef>
                          <a:spcPct val="0"/>
                        </a:spcBef>
                        <a:spcAft>
                          <a:spcPct val="0"/>
                        </a:spcAft>
                        <a:buClrTx/>
                        <a:buSzTx/>
                        <a:buFontTx/>
                        <a:buNone/>
                        <a:tabLst/>
                      </a:pPr>
                      <a:endParaRPr kumimoji="0" lang="el-GR" sz="15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ts val="1200"/>
                        </a:lnSpc>
                        <a:spcBef>
                          <a:spcPct val="0"/>
                        </a:spcBef>
                        <a:spcAft>
                          <a:spcPct val="0"/>
                        </a:spcAft>
                        <a:buClrTx/>
                        <a:buSzTx/>
                        <a:buFontTx/>
                        <a:buNone/>
                        <a:tabLst/>
                      </a:pPr>
                      <a:endParaRPr kumimoji="0" lang="el-GR" sz="15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r h="264319">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l-GR" sz="15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Ασφάλιστρα</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ts val="1200"/>
                        </a:lnSpc>
                        <a:spcBef>
                          <a:spcPct val="0"/>
                        </a:spcBef>
                        <a:spcAft>
                          <a:spcPct val="0"/>
                        </a:spcAft>
                        <a:buClrTx/>
                        <a:buSzTx/>
                        <a:buFontTx/>
                        <a:buNone/>
                        <a:tabLst/>
                      </a:pPr>
                      <a:endParaRPr kumimoji="0" lang="el-GR" sz="15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ts val="1200"/>
                        </a:lnSpc>
                        <a:spcBef>
                          <a:spcPct val="0"/>
                        </a:spcBef>
                        <a:spcAft>
                          <a:spcPct val="0"/>
                        </a:spcAft>
                        <a:buClrTx/>
                        <a:buSzTx/>
                        <a:buFontTx/>
                        <a:buNone/>
                        <a:tabLst/>
                      </a:pPr>
                      <a:endParaRPr kumimoji="0" lang="el-GR" sz="15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5"/>
                  </a:ext>
                </a:extLst>
              </a:tr>
              <a:tr h="264319">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l-GR" sz="15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Αποσβέσεις</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ts val="1200"/>
                        </a:lnSpc>
                        <a:spcBef>
                          <a:spcPct val="0"/>
                        </a:spcBef>
                        <a:spcAft>
                          <a:spcPct val="0"/>
                        </a:spcAft>
                        <a:buClrTx/>
                        <a:buSzTx/>
                        <a:buFontTx/>
                        <a:buNone/>
                        <a:tabLst/>
                      </a:pPr>
                      <a:endParaRPr kumimoji="0" lang="el-GR" sz="15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ts val="1200"/>
                        </a:lnSpc>
                        <a:spcBef>
                          <a:spcPct val="0"/>
                        </a:spcBef>
                        <a:spcAft>
                          <a:spcPct val="0"/>
                        </a:spcAft>
                        <a:buClrTx/>
                        <a:buSzTx/>
                        <a:buFontTx/>
                        <a:buNone/>
                        <a:tabLst/>
                      </a:pPr>
                      <a:endParaRPr kumimoji="0" lang="el-GR" sz="15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6"/>
                  </a:ext>
                </a:extLst>
              </a:tr>
              <a:tr h="264319">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l-GR" sz="15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Φόροι ακίνητης περιουσίας</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ts val="1200"/>
                        </a:lnSpc>
                        <a:spcBef>
                          <a:spcPct val="0"/>
                        </a:spcBef>
                        <a:spcAft>
                          <a:spcPct val="0"/>
                        </a:spcAft>
                        <a:buClrTx/>
                        <a:buSzTx/>
                        <a:buFontTx/>
                        <a:buNone/>
                        <a:tabLst/>
                      </a:pPr>
                      <a:endParaRPr kumimoji="0" lang="el-GR" sz="15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ts val="1200"/>
                        </a:lnSpc>
                        <a:spcBef>
                          <a:spcPct val="0"/>
                        </a:spcBef>
                        <a:spcAft>
                          <a:spcPct val="0"/>
                        </a:spcAft>
                        <a:buClrTx/>
                        <a:buSzTx/>
                        <a:buFontTx/>
                        <a:buNone/>
                        <a:tabLst/>
                      </a:pPr>
                      <a:endParaRPr kumimoji="0" lang="el-GR" sz="15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7"/>
                  </a:ext>
                </a:extLst>
              </a:tr>
              <a:tr h="264319">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l-GR" sz="15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Λοιπά γενικά έξοδα</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ts val="1200"/>
                        </a:lnSpc>
                        <a:spcBef>
                          <a:spcPct val="0"/>
                        </a:spcBef>
                        <a:spcAft>
                          <a:spcPct val="0"/>
                        </a:spcAft>
                        <a:buClrTx/>
                        <a:buSzTx/>
                        <a:buFontTx/>
                        <a:buNone/>
                        <a:tabLst/>
                      </a:pPr>
                      <a:endParaRPr kumimoji="0" lang="el-GR" sz="15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ts val="1200"/>
                        </a:lnSpc>
                        <a:spcBef>
                          <a:spcPct val="0"/>
                        </a:spcBef>
                        <a:spcAft>
                          <a:spcPct val="0"/>
                        </a:spcAft>
                        <a:buClrTx/>
                        <a:buSzTx/>
                        <a:buFontTx/>
                        <a:buNone/>
                        <a:tabLst/>
                      </a:pPr>
                      <a:endParaRPr kumimoji="0" lang="el-GR" sz="15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8"/>
                  </a:ext>
                </a:extLst>
              </a:tr>
            </a:tbl>
          </a:graphicData>
        </a:graphic>
      </p:graphicFrame>
      <p:sp>
        <p:nvSpPr>
          <p:cNvPr id="17457" name="Text Box 5"/>
          <p:cNvSpPr txBox="1">
            <a:spLocks noChangeArrowheads="1"/>
          </p:cNvSpPr>
          <p:nvPr/>
        </p:nvSpPr>
        <p:spPr bwMode="auto">
          <a:xfrm>
            <a:off x="1089025" y="2060848"/>
            <a:ext cx="7813675"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9pPr>
          </a:lstStyle>
          <a:p>
            <a:pPr eaLnBrk="1" hangingPunct="1">
              <a:spcBef>
                <a:spcPct val="0"/>
              </a:spcBef>
              <a:buClrTx/>
              <a:buSzTx/>
              <a:buFontTx/>
              <a:buNone/>
            </a:pPr>
            <a:r>
              <a:rPr lang="el-GR" altLang="el-GR" sz="1800" b="1" u="sng" dirty="0">
                <a:latin typeface="Arial" charset="0"/>
              </a:rPr>
              <a:t>Προϋπολογισμός Γενικών Εξόδων Τρέχοντος Έτους  - Περίοδος:  </a:t>
            </a:r>
            <a:r>
              <a:rPr lang="en-US" altLang="el-GR" sz="1800" b="1" u="sng" dirty="0">
                <a:latin typeface="Arial" charset="0"/>
              </a:rPr>
              <a:t>MM</a:t>
            </a:r>
            <a:endParaRPr lang="el-GR" altLang="el-GR" sz="1800" u="sng" dirty="0">
              <a:latin typeface="Arial" charset="0"/>
            </a:endParaRPr>
          </a:p>
        </p:txBody>
      </p:sp>
      <p:sp>
        <p:nvSpPr>
          <p:cNvPr id="5" name="Rectangle 6"/>
          <p:cNvSpPr>
            <a:spLocks noGrp="1" noChangeArrowheads="1"/>
          </p:cNvSpPr>
          <p:nvPr>
            <p:ph type="sldNum" sz="quarter" idx="12"/>
          </p:nvPr>
        </p:nvSpPr>
        <p:spPr/>
        <p:txBody>
          <a:bodyPr/>
          <a:lstStyle/>
          <a:p>
            <a:pPr>
              <a:defRPr/>
            </a:pPr>
            <a:fld id="{059F09BF-CC79-4684-B8DE-A197AF7DA56D}" type="slidenum">
              <a:rPr lang="el-GR"/>
              <a:pPr>
                <a:defRPr/>
              </a:pPr>
              <a:t>14</a:t>
            </a:fld>
            <a:endParaRPr lang="el-GR" dirty="0"/>
          </a:p>
        </p:txBody>
      </p:sp>
      <p:sp>
        <p:nvSpPr>
          <p:cNvPr id="6" name="Text Box 5"/>
          <p:cNvSpPr txBox="1">
            <a:spLocks noChangeArrowheads="1"/>
          </p:cNvSpPr>
          <p:nvPr/>
        </p:nvSpPr>
        <p:spPr bwMode="auto">
          <a:xfrm>
            <a:off x="0" y="980728"/>
            <a:ext cx="9144000" cy="477838"/>
          </a:xfrm>
          <a:prstGeom prst="rect">
            <a:avLst/>
          </a:prstGeom>
          <a:noFill/>
          <a:ln w="9525">
            <a:noFill/>
            <a:miter lim="800000"/>
            <a:headEnd/>
            <a:tailEnd/>
          </a:ln>
          <a:effectLst/>
        </p:spPr>
        <p:txBody>
          <a:bodyPr>
            <a:spAutoFit/>
          </a:bodyPr>
          <a:lstStyle/>
          <a:p>
            <a:pPr algn="ctr">
              <a:defRPr/>
            </a:pPr>
            <a:r>
              <a:rPr lang="el-GR" sz="2500" b="1" dirty="0">
                <a:solidFill>
                  <a:schemeClr val="hlink"/>
                </a:solidFill>
                <a:effectLst>
                  <a:outerShdw blurRad="38100" dist="38100" dir="2700000" algn="tl">
                    <a:srgbClr val="C0C0C0"/>
                  </a:outerShdw>
                </a:effectLst>
              </a:rPr>
              <a:t>Προϋπολογισμός Γενικών Εξόδων</a:t>
            </a:r>
          </a:p>
        </p:txBody>
      </p:sp>
    </p:spTree>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 Πίνακας"/>
          <p:cNvGraphicFramePr>
            <a:graphicFrameLocks noGrp="1"/>
          </p:cNvGraphicFramePr>
          <p:nvPr>
            <p:extLst>
              <p:ext uri="{D42A27DB-BD31-4B8C-83A1-F6EECF244321}">
                <p14:modId xmlns:p14="http://schemas.microsoft.com/office/powerpoint/2010/main" xmlns="" val="42121765"/>
              </p:ext>
            </p:extLst>
          </p:nvPr>
        </p:nvGraphicFramePr>
        <p:xfrm>
          <a:off x="857250" y="2464967"/>
          <a:ext cx="7929564" cy="3697652"/>
        </p:xfrm>
        <a:graphic>
          <a:graphicData uri="http://schemas.openxmlformats.org/drawingml/2006/table">
            <a:tbl>
              <a:tblPr/>
              <a:tblGrid>
                <a:gridCol w="1462431">
                  <a:extLst>
                    <a:ext uri="{9D8B030D-6E8A-4147-A177-3AD203B41FA5}">
                      <a16:colId xmlns:a16="http://schemas.microsoft.com/office/drawing/2014/main" xmlns="" val="20000"/>
                    </a:ext>
                  </a:extLst>
                </a:gridCol>
                <a:gridCol w="1758332">
                  <a:extLst>
                    <a:ext uri="{9D8B030D-6E8A-4147-A177-3AD203B41FA5}">
                      <a16:colId xmlns:a16="http://schemas.microsoft.com/office/drawing/2014/main" xmlns="" val="20001"/>
                    </a:ext>
                  </a:extLst>
                </a:gridCol>
                <a:gridCol w="1217744">
                  <a:extLst>
                    <a:ext uri="{9D8B030D-6E8A-4147-A177-3AD203B41FA5}">
                      <a16:colId xmlns:a16="http://schemas.microsoft.com/office/drawing/2014/main" xmlns="" val="20002"/>
                    </a:ext>
                  </a:extLst>
                </a:gridCol>
                <a:gridCol w="1394147">
                  <a:extLst>
                    <a:ext uri="{9D8B030D-6E8A-4147-A177-3AD203B41FA5}">
                      <a16:colId xmlns:a16="http://schemas.microsoft.com/office/drawing/2014/main" xmlns="" val="20003"/>
                    </a:ext>
                  </a:extLst>
                </a:gridCol>
                <a:gridCol w="916154">
                  <a:extLst>
                    <a:ext uri="{9D8B030D-6E8A-4147-A177-3AD203B41FA5}">
                      <a16:colId xmlns:a16="http://schemas.microsoft.com/office/drawing/2014/main" xmlns="" val="20004"/>
                    </a:ext>
                  </a:extLst>
                </a:gridCol>
                <a:gridCol w="1180756">
                  <a:extLst>
                    <a:ext uri="{9D8B030D-6E8A-4147-A177-3AD203B41FA5}">
                      <a16:colId xmlns:a16="http://schemas.microsoft.com/office/drawing/2014/main" xmlns="" val="20005"/>
                    </a:ext>
                  </a:extLst>
                </a:gridCol>
              </a:tblGrid>
              <a:tr h="459977">
                <a:tc>
                  <a:txBody>
                    <a:bodyPr/>
                    <a:lstStyle/>
                    <a:p>
                      <a:pPr marL="0" marR="0" lvl="0" indent="0" algn="just" defTabSz="914400" rtl="0" eaLnBrk="1" fontAlgn="base" latinLnBrk="0" hangingPunct="1">
                        <a:lnSpc>
                          <a:spcPts val="1600"/>
                        </a:lnSpc>
                        <a:spcBef>
                          <a:spcPct val="0"/>
                        </a:spcBef>
                        <a:spcAft>
                          <a:spcPct val="0"/>
                        </a:spcAft>
                        <a:buClrTx/>
                        <a:buSzTx/>
                        <a:buFontTx/>
                        <a:buNone/>
                        <a:tabLst/>
                      </a:pPr>
                      <a:endParaRPr kumimoji="0" lang="el-GR" sz="10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l-GR" sz="10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Πίνακας Προϋπολογισμού (από όπου προέρχονται τα δεδομένα)</a:t>
                      </a:r>
                      <a:endParaRPr kumimoji="0" lang="el-GR" sz="10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ts val="1600"/>
                        </a:lnSpc>
                        <a:spcBef>
                          <a:spcPct val="0"/>
                        </a:spcBef>
                        <a:spcAft>
                          <a:spcPct val="0"/>
                        </a:spcAft>
                        <a:buClrTx/>
                        <a:buSzTx/>
                        <a:buFontTx/>
                        <a:buNone/>
                        <a:tabLst/>
                      </a:pPr>
                      <a:r>
                        <a:rPr kumimoji="0" lang="el-GR" sz="10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Χρονική περίοδος</a:t>
                      </a:r>
                      <a:endParaRPr kumimoji="0" lang="el-GR" sz="10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45931" marR="4593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l-GR"/>
                    </a:p>
                  </a:txBody>
                  <a:tcPr/>
                </a:tc>
                <a:tc hMerge="1">
                  <a:txBody>
                    <a:bodyPr/>
                    <a:lstStyle/>
                    <a:p>
                      <a:endParaRPr lang="el-GR"/>
                    </a:p>
                  </a:txBody>
                  <a:tcPr/>
                </a:tc>
                <a:tc>
                  <a:txBody>
                    <a:bodyPr/>
                    <a:lstStyle/>
                    <a:p>
                      <a:pPr marL="0" marR="0" lvl="0" indent="0" algn="ctr" defTabSz="914400" rtl="0" eaLnBrk="1" fontAlgn="base" latinLnBrk="0" hangingPunct="1">
                        <a:lnSpc>
                          <a:spcPts val="1600"/>
                        </a:lnSpc>
                        <a:spcBef>
                          <a:spcPct val="0"/>
                        </a:spcBef>
                        <a:spcAft>
                          <a:spcPct val="0"/>
                        </a:spcAft>
                        <a:buClrTx/>
                        <a:buSzTx/>
                        <a:buFontTx/>
                        <a:buNone/>
                        <a:tabLst/>
                      </a:pPr>
                      <a:r>
                        <a:rPr kumimoji="0" lang="el-GR" sz="10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Αποκλίσεις</a:t>
                      </a:r>
                      <a:endParaRPr kumimoji="0" lang="el-GR" sz="10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45931" marR="4593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228642">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el-GR" sz="10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Ιανουάριος</a:t>
                      </a:r>
                      <a:endParaRPr kumimoji="0" lang="el-GR" sz="10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45931" marR="45931" marT="0" marB="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el-GR" sz="10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Φεβρουάριος</a:t>
                      </a:r>
                      <a:endParaRPr kumimoji="0" lang="el-GR" sz="10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45931" marR="45931" marT="0" marB="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el-GR" sz="10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Μάρτιος</a:t>
                      </a:r>
                      <a:endParaRPr kumimoji="0" lang="el-GR" sz="10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45931" marR="45931" marT="0" marB="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249837">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l-GR" sz="1000" b="1" i="0" u="none" strike="noStrike" cap="none" normalizeH="0" baseline="0">
                          <a:ln>
                            <a:noFill/>
                          </a:ln>
                          <a:solidFill>
                            <a:schemeClr val="tx1"/>
                          </a:solidFill>
                          <a:effectLst/>
                          <a:latin typeface="Arial" panose="020B0604020202020204" pitchFamily="34" charset="0"/>
                          <a:cs typeface="Arial" panose="020B0604020202020204" pitchFamily="34" charset="0"/>
                        </a:rPr>
                        <a:t>Έσοδα νοσηλείας</a:t>
                      </a: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l-GR" sz="10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a:t>
                      </a: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23588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 Έξοδα νοσηλείας:</a:t>
                      </a:r>
                      <a:endParaRPr kumimoji="0" lang="el-GR" sz="10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45931" marR="4593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228642">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el-GR" sz="10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Άμεσα υλικά</a:t>
                      </a:r>
                    </a:p>
                  </a:txBody>
                  <a:tcPr marL="45931" marR="4593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rPr>
                        <a:t>3,4</a:t>
                      </a: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r h="228642">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rPr>
                        <a:t>Άμεση εργασία</a:t>
                      </a:r>
                    </a:p>
                  </a:txBody>
                  <a:tcPr marL="45931" marR="4593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rPr>
                        <a:t>6,7</a:t>
                      </a: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5"/>
                  </a:ext>
                </a:extLst>
              </a:tr>
              <a:tr h="228642">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rPr>
                        <a:t>Έμμεσα υλικά</a:t>
                      </a:r>
                    </a:p>
                  </a:txBody>
                  <a:tcPr marL="45931" marR="4593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rPr>
                        <a:t>5</a:t>
                      </a: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6"/>
                  </a:ext>
                </a:extLst>
              </a:tr>
              <a:tr h="228642">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rPr>
                        <a:t>Γενικά έξοδα</a:t>
                      </a:r>
                    </a:p>
                  </a:txBody>
                  <a:tcPr marL="45931" marR="4593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l-GR" sz="10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10</a:t>
                      </a: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7"/>
                  </a:ext>
                </a:extLst>
              </a:tr>
              <a:tr h="228642">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rPr>
                        <a:t>Διοικητικά έξοδα</a:t>
                      </a:r>
                    </a:p>
                  </a:txBody>
                  <a:tcPr marL="45931" marR="4593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rPr>
                        <a:t>11</a:t>
                      </a: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8"/>
                  </a:ext>
                </a:extLst>
              </a:tr>
              <a:tr h="60971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1" i="0" u="none" strike="noStrike" cap="none" normalizeH="0" baseline="0">
                          <a:ln>
                            <a:noFill/>
                          </a:ln>
                          <a:solidFill>
                            <a:schemeClr val="tx1"/>
                          </a:solidFill>
                          <a:effectLst/>
                          <a:latin typeface="Arial" panose="020B0604020202020204" pitchFamily="34" charset="0"/>
                          <a:cs typeface="Arial" panose="020B0604020202020204" pitchFamily="34" charset="0"/>
                        </a:rPr>
                        <a:t>Πλεόνασμα ή (Έλλειμμα) Νοσηλευτικής Λειτουργίας</a:t>
                      </a: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9"/>
                  </a:ext>
                </a:extLst>
              </a:tr>
              <a:tr h="228642">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l-GR" sz="1000" b="1" i="0" u="none" strike="noStrike" cap="none" normalizeH="0" baseline="0">
                          <a:ln>
                            <a:noFill/>
                          </a:ln>
                          <a:solidFill>
                            <a:schemeClr val="tx1"/>
                          </a:solidFill>
                          <a:effectLst/>
                          <a:latin typeface="Arial" panose="020B0604020202020204" pitchFamily="34" charset="0"/>
                          <a:cs typeface="Arial" panose="020B0604020202020204" pitchFamily="34" charset="0"/>
                        </a:rPr>
                        <a:t>Λοιπά Έσοδα</a:t>
                      </a: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0"/>
                  </a:ext>
                </a:extLst>
              </a:tr>
              <a:tr h="228642">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l-GR" sz="1000" b="1" i="0" u="none" strike="noStrike" cap="none" normalizeH="0" baseline="0">
                          <a:ln>
                            <a:noFill/>
                          </a:ln>
                          <a:solidFill>
                            <a:schemeClr val="tx1"/>
                          </a:solidFill>
                          <a:effectLst/>
                          <a:latin typeface="Arial" panose="020B0604020202020204" pitchFamily="34" charset="0"/>
                          <a:cs typeface="Arial" panose="020B0604020202020204" pitchFamily="34" charset="0"/>
                        </a:rPr>
                        <a:t>Λοιπά Έξοδα</a:t>
                      </a: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1"/>
                  </a:ext>
                </a:extLst>
              </a:tr>
              <a:tr h="31310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Πλεόνασμα ή Έλλειμμα Χρήσεως</a:t>
                      </a:r>
                      <a:endParaRPr kumimoji="0" lang="el-GR" sz="10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45931" marR="4593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el-GR" sz="10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45931" marR="459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2"/>
                  </a:ext>
                </a:extLst>
              </a:tr>
            </a:tbl>
          </a:graphicData>
        </a:graphic>
      </p:graphicFrame>
      <p:sp>
        <p:nvSpPr>
          <p:cNvPr id="20581" name="Text Box 5"/>
          <p:cNvSpPr txBox="1">
            <a:spLocks noChangeArrowheads="1"/>
          </p:cNvSpPr>
          <p:nvPr/>
        </p:nvSpPr>
        <p:spPr bwMode="auto">
          <a:xfrm>
            <a:off x="2030413" y="1916832"/>
            <a:ext cx="56134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9pPr>
          </a:lstStyle>
          <a:p>
            <a:pPr eaLnBrk="1" hangingPunct="1">
              <a:spcBef>
                <a:spcPct val="0"/>
              </a:spcBef>
              <a:buClrTx/>
              <a:buSzTx/>
              <a:buFontTx/>
              <a:buNone/>
            </a:pPr>
            <a:r>
              <a:rPr lang="el-GR" altLang="el-GR" sz="1800" b="1" u="sng" dirty="0">
                <a:latin typeface="Arial" charset="0"/>
              </a:rPr>
              <a:t>Προϋπολογισμός Χρηματοοικονομικής Επίδοσης</a:t>
            </a:r>
            <a:endParaRPr lang="el-GR" altLang="el-GR" sz="1800" dirty="0">
              <a:latin typeface="Arial" charset="0"/>
            </a:endParaRPr>
          </a:p>
        </p:txBody>
      </p:sp>
      <p:sp>
        <p:nvSpPr>
          <p:cNvPr id="5" name="Rectangle 6"/>
          <p:cNvSpPr>
            <a:spLocks noGrp="1" noChangeArrowheads="1"/>
          </p:cNvSpPr>
          <p:nvPr>
            <p:ph type="sldNum" sz="quarter" idx="12"/>
          </p:nvPr>
        </p:nvSpPr>
        <p:spPr/>
        <p:txBody>
          <a:bodyPr/>
          <a:lstStyle/>
          <a:p>
            <a:pPr>
              <a:defRPr/>
            </a:pPr>
            <a:fld id="{1190094F-0AD2-406F-B275-EC8040024E94}" type="slidenum">
              <a:rPr lang="el-GR"/>
              <a:pPr>
                <a:defRPr/>
              </a:pPr>
              <a:t>15</a:t>
            </a:fld>
            <a:endParaRPr lang="el-GR" dirty="0"/>
          </a:p>
        </p:txBody>
      </p:sp>
      <p:sp>
        <p:nvSpPr>
          <p:cNvPr id="6" name="Text Box 5"/>
          <p:cNvSpPr txBox="1">
            <a:spLocks noChangeArrowheads="1"/>
          </p:cNvSpPr>
          <p:nvPr/>
        </p:nvSpPr>
        <p:spPr bwMode="auto">
          <a:xfrm>
            <a:off x="0" y="980728"/>
            <a:ext cx="9144000" cy="477838"/>
          </a:xfrm>
          <a:prstGeom prst="rect">
            <a:avLst/>
          </a:prstGeom>
          <a:noFill/>
          <a:ln w="9525">
            <a:noFill/>
            <a:miter lim="800000"/>
            <a:headEnd/>
            <a:tailEnd/>
          </a:ln>
          <a:effectLst/>
        </p:spPr>
        <p:txBody>
          <a:bodyPr>
            <a:spAutoFit/>
          </a:bodyPr>
          <a:lstStyle/>
          <a:p>
            <a:pPr algn="ctr">
              <a:defRPr/>
            </a:pPr>
            <a:r>
              <a:rPr lang="el-GR" sz="2500" b="1" dirty="0">
                <a:solidFill>
                  <a:schemeClr val="hlink"/>
                </a:solidFill>
                <a:effectLst>
                  <a:outerShdw blurRad="38100" dist="38100" dir="2700000" algn="tl">
                    <a:srgbClr val="C0C0C0"/>
                  </a:outerShdw>
                </a:effectLst>
              </a:rPr>
              <a:t>Προϋπολογιζόμενα Αποτελέσματα Χρήσεως</a:t>
            </a:r>
          </a:p>
        </p:txBody>
      </p:sp>
    </p:spTree>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6"/>
          <p:cNvSpPr>
            <a:spLocks noGrp="1" noChangeArrowheads="1"/>
          </p:cNvSpPr>
          <p:nvPr>
            <p:ph type="sldNum" sz="quarter" idx="12"/>
          </p:nvPr>
        </p:nvSpPr>
        <p:spPr/>
        <p:txBody>
          <a:bodyPr/>
          <a:lstStyle/>
          <a:p>
            <a:pPr>
              <a:defRPr/>
            </a:pPr>
            <a:fld id="{BE994BA9-91E7-4A12-B37C-2336C43DFEE5}" type="slidenum">
              <a:rPr lang="el-GR"/>
              <a:pPr>
                <a:defRPr/>
              </a:pPr>
              <a:t>16</a:t>
            </a:fld>
            <a:endParaRPr lang="el-GR"/>
          </a:p>
        </p:txBody>
      </p:sp>
      <p:sp>
        <p:nvSpPr>
          <p:cNvPr id="4" name="Text Box 5"/>
          <p:cNvSpPr txBox="1">
            <a:spLocks noChangeArrowheads="1"/>
          </p:cNvSpPr>
          <p:nvPr/>
        </p:nvSpPr>
        <p:spPr bwMode="auto">
          <a:xfrm>
            <a:off x="467544" y="2098591"/>
            <a:ext cx="8311331" cy="1938992"/>
          </a:xfrm>
          <a:prstGeom prst="rect">
            <a:avLst/>
          </a:prstGeom>
          <a:noFill/>
          <a:ln w="31750">
            <a:noFill/>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just">
              <a:defRPr/>
            </a:pPr>
            <a:r>
              <a:rPr lang="el-GR" sz="2000" dirty="0"/>
              <a:t>Για την κάλυψη των αναγκών λειτουργίας των Τμηματικών Προϋπολογισμών από τους Φορείς Υγείας, η εταιρεία ΚΑΙΝΟΤΟΜΙΑ ΟΙΚΟΝΟΜΟΤΕΧΝΙΚΟΙ ΣΥΜΒΟΥΛΟΙ Α.Ε. επέκτεινε την εφαρμογή </a:t>
            </a:r>
            <a:r>
              <a:rPr lang="el-GR" sz="2000" b="1" dirty="0"/>
              <a:t>«</a:t>
            </a:r>
            <a:r>
              <a:rPr lang="en-US" sz="2000" b="1" dirty="0" err="1"/>
              <a:t>Inn_Balance</a:t>
            </a:r>
            <a:r>
              <a:rPr lang="el-GR" sz="2000" b="1" dirty="0"/>
              <a:t>»</a:t>
            </a:r>
            <a:r>
              <a:rPr lang="en-US" sz="2000" b="1" dirty="0"/>
              <a:t> </a:t>
            </a:r>
            <a:r>
              <a:rPr lang="el-GR" sz="2000" dirty="0"/>
              <a:t>προσθέτοντας την λειτουργικότητα της Κλινικής Διακυβέρνησης στο μενού της εφαρμογής, ώστε να παρέχει την πληροφόρηση που απαιτείται στα αρμόδια στελέχη των Οργανισμών.</a:t>
            </a:r>
          </a:p>
        </p:txBody>
      </p:sp>
      <p:sp>
        <p:nvSpPr>
          <p:cNvPr id="6" name="Text Box 5"/>
          <p:cNvSpPr txBox="1">
            <a:spLocks noChangeArrowheads="1"/>
          </p:cNvSpPr>
          <p:nvPr/>
        </p:nvSpPr>
        <p:spPr bwMode="auto">
          <a:xfrm>
            <a:off x="0" y="1006475"/>
            <a:ext cx="9144000" cy="477838"/>
          </a:xfrm>
          <a:prstGeom prst="rect">
            <a:avLst/>
          </a:prstGeom>
          <a:noFill/>
          <a:ln w="9525">
            <a:noFill/>
            <a:miter lim="800000"/>
            <a:headEnd/>
            <a:tailEnd/>
          </a:ln>
          <a:effectLst/>
        </p:spPr>
        <p:txBody>
          <a:bodyPr>
            <a:spAutoFit/>
          </a:bodyPr>
          <a:lstStyle/>
          <a:p>
            <a:pPr algn="ctr">
              <a:defRPr/>
            </a:pPr>
            <a:r>
              <a:rPr lang="el-GR" sz="2500" b="1" dirty="0">
                <a:solidFill>
                  <a:schemeClr val="hlink"/>
                </a:solidFill>
                <a:effectLst>
                  <a:outerShdw blurRad="38100" dist="38100" dir="2700000" algn="tl">
                    <a:srgbClr val="C0C0C0"/>
                  </a:outerShdw>
                </a:effectLst>
              </a:rPr>
              <a:t>Κλινική Διακυβέρνηση – Τμηματικός Προϋπολογισμός</a:t>
            </a:r>
            <a:endParaRPr lang="el-GR" sz="2000" dirty="0">
              <a:solidFill>
                <a:schemeClr val="hlink"/>
              </a:solidFill>
              <a:effectLst>
                <a:outerShdw blurRad="38100" dist="38100" dir="2700000" algn="tl">
                  <a:srgbClr val="C0C0C0"/>
                </a:outerShdw>
              </a:effectLst>
            </a:endParaRPr>
          </a:p>
        </p:txBody>
      </p:sp>
      <p:sp>
        <p:nvSpPr>
          <p:cNvPr id="5" name="Text Box 5"/>
          <p:cNvSpPr txBox="1">
            <a:spLocks noChangeArrowheads="1"/>
          </p:cNvSpPr>
          <p:nvPr/>
        </p:nvSpPr>
        <p:spPr bwMode="auto">
          <a:xfrm>
            <a:off x="467544" y="4069521"/>
            <a:ext cx="8311331" cy="1015663"/>
          </a:xfrm>
          <a:prstGeom prst="rect">
            <a:avLst/>
          </a:prstGeom>
          <a:noFill/>
          <a:ln w="31750">
            <a:noFill/>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just">
              <a:defRPr/>
            </a:pPr>
            <a:r>
              <a:rPr lang="el-GR" sz="2000" dirty="0"/>
              <a:t>Μέσω φορμών και εκτυπώσεων που δημιουργήθηκαν στην εφαρμογή, υπάρχει η δυνατότητα της παρακολούθησης των Εσόδων και των Εξόδων ανά Κέντρο Κόστους και Χρονικό Διάστημα.</a:t>
            </a:r>
          </a:p>
        </p:txBody>
      </p:sp>
      <p:sp>
        <p:nvSpPr>
          <p:cNvPr id="7" name="Text Box 5"/>
          <p:cNvSpPr txBox="1">
            <a:spLocks noChangeArrowheads="1"/>
          </p:cNvSpPr>
          <p:nvPr/>
        </p:nvSpPr>
        <p:spPr bwMode="auto">
          <a:xfrm>
            <a:off x="467544" y="5157192"/>
            <a:ext cx="8311331" cy="1015663"/>
          </a:xfrm>
          <a:prstGeom prst="rect">
            <a:avLst/>
          </a:prstGeom>
          <a:noFill/>
          <a:ln w="31750">
            <a:noFill/>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just">
              <a:defRPr/>
            </a:pPr>
            <a:r>
              <a:rPr lang="el-GR" sz="2000" dirty="0"/>
              <a:t>Όλα τα προηγούμενα </a:t>
            </a:r>
            <a:r>
              <a:rPr lang="el-GR" sz="2000" dirty="0" smtClean="0"/>
              <a:t>δεδομένα, </a:t>
            </a:r>
            <a:r>
              <a:rPr lang="el-GR" sz="2000" dirty="0"/>
              <a:t>ομαδοποιούνται ανά Κέντρο Κόστους και παρουσιάζονται μέσω αναφορών καθιστώντας πλέον δυνατή την παρακολούθηση της πορείας λειτουργίας συνολικά του Νοσοκομείου.</a:t>
            </a:r>
          </a:p>
        </p:txBody>
      </p:sp>
    </p:spTree>
    <p:extLst>
      <p:ext uri="{BB962C8B-B14F-4D97-AF65-F5344CB8AC3E}">
        <p14:creationId xmlns:p14="http://schemas.microsoft.com/office/powerpoint/2010/main" xmlns="" val="1255555983"/>
      </p:ext>
    </p:extLst>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6"/>
          <p:cNvSpPr>
            <a:spLocks noGrp="1" noChangeArrowheads="1"/>
          </p:cNvSpPr>
          <p:nvPr>
            <p:ph type="sldNum" sz="quarter" idx="12"/>
          </p:nvPr>
        </p:nvSpPr>
        <p:spPr/>
        <p:txBody>
          <a:bodyPr/>
          <a:lstStyle/>
          <a:p>
            <a:pPr>
              <a:defRPr/>
            </a:pPr>
            <a:fld id="{BE994BA9-91E7-4A12-B37C-2336C43DFEE5}" type="slidenum">
              <a:rPr lang="el-GR"/>
              <a:pPr>
                <a:defRPr/>
              </a:pPr>
              <a:t>17</a:t>
            </a:fld>
            <a:endParaRPr lang="el-GR"/>
          </a:p>
        </p:txBody>
      </p:sp>
      <p:sp>
        <p:nvSpPr>
          <p:cNvPr id="6" name="Text Box 5"/>
          <p:cNvSpPr txBox="1">
            <a:spLocks noChangeArrowheads="1"/>
          </p:cNvSpPr>
          <p:nvPr/>
        </p:nvSpPr>
        <p:spPr bwMode="auto">
          <a:xfrm>
            <a:off x="0" y="1006475"/>
            <a:ext cx="9144000" cy="477838"/>
          </a:xfrm>
          <a:prstGeom prst="rect">
            <a:avLst/>
          </a:prstGeom>
          <a:noFill/>
          <a:ln w="9525">
            <a:noFill/>
            <a:miter lim="800000"/>
            <a:headEnd/>
            <a:tailEnd/>
          </a:ln>
          <a:effectLst/>
        </p:spPr>
        <p:txBody>
          <a:bodyPr>
            <a:spAutoFit/>
          </a:bodyPr>
          <a:lstStyle/>
          <a:p>
            <a:pPr algn="ctr">
              <a:defRPr/>
            </a:pPr>
            <a:r>
              <a:rPr lang="el-GR" sz="2500" b="1" dirty="0">
                <a:solidFill>
                  <a:schemeClr val="hlink"/>
                </a:solidFill>
                <a:effectLst>
                  <a:outerShdw blurRad="38100" dist="38100" dir="2700000" algn="tl">
                    <a:srgbClr val="C0C0C0"/>
                  </a:outerShdw>
                </a:effectLst>
              </a:rPr>
              <a:t>Κλινική Διακυβέρνηση – Τμηματικός Προϋπολογισμός</a:t>
            </a:r>
            <a:endParaRPr lang="el-GR" sz="2000" dirty="0">
              <a:solidFill>
                <a:schemeClr val="hlink"/>
              </a:solidFill>
              <a:effectLst>
                <a:outerShdw blurRad="38100" dist="38100" dir="2700000" algn="tl">
                  <a:srgbClr val="C0C0C0"/>
                </a:outerShdw>
              </a:effectLst>
            </a:endParaRPr>
          </a:p>
        </p:txBody>
      </p:sp>
      <p:pic>
        <p:nvPicPr>
          <p:cNvPr id="2" name="Εικόνα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18123" y="1556757"/>
            <a:ext cx="5117973" cy="2520315"/>
          </a:xfrm>
          <a:prstGeom prst="rect">
            <a:avLst/>
          </a:prstGeom>
          <a:ln>
            <a:solidFill>
              <a:schemeClr val="accent1"/>
            </a:solidFill>
          </a:ln>
        </p:spPr>
      </p:pic>
      <p:pic>
        <p:nvPicPr>
          <p:cNvPr id="3" name="Εικόνα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630491" y="3727664"/>
            <a:ext cx="5117973" cy="2509647"/>
          </a:xfrm>
          <a:prstGeom prst="rect">
            <a:avLst/>
          </a:prstGeom>
          <a:ln>
            <a:solidFill>
              <a:schemeClr val="accent1"/>
            </a:solidFill>
          </a:ln>
        </p:spPr>
      </p:pic>
    </p:spTree>
    <p:extLst>
      <p:ext uri="{BB962C8B-B14F-4D97-AF65-F5344CB8AC3E}">
        <p14:creationId xmlns:p14="http://schemas.microsoft.com/office/powerpoint/2010/main" xmlns="" val="2693076083"/>
      </p:ext>
    </p:extLst>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6"/>
          <p:cNvSpPr>
            <a:spLocks noGrp="1" noChangeArrowheads="1"/>
          </p:cNvSpPr>
          <p:nvPr>
            <p:ph type="sldNum" sz="quarter" idx="12"/>
          </p:nvPr>
        </p:nvSpPr>
        <p:spPr/>
        <p:txBody>
          <a:bodyPr/>
          <a:lstStyle/>
          <a:p>
            <a:pPr>
              <a:defRPr/>
            </a:pPr>
            <a:fld id="{BE994BA9-91E7-4A12-B37C-2336C43DFEE5}" type="slidenum">
              <a:rPr lang="el-GR"/>
              <a:pPr>
                <a:defRPr/>
              </a:pPr>
              <a:t>18</a:t>
            </a:fld>
            <a:endParaRPr lang="el-GR"/>
          </a:p>
        </p:txBody>
      </p:sp>
      <p:sp>
        <p:nvSpPr>
          <p:cNvPr id="4" name="Text Box 5"/>
          <p:cNvSpPr txBox="1">
            <a:spLocks noChangeArrowheads="1"/>
          </p:cNvSpPr>
          <p:nvPr/>
        </p:nvSpPr>
        <p:spPr bwMode="auto">
          <a:xfrm>
            <a:off x="467544" y="2098591"/>
            <a:ext cx="8311331" cy="1631216"/>
          </a:xfrm>
          <a:prstGeom prst="rect">
            <a:avLst/>
          </a:prstGeom>
          <a:noFill/>
          <a:ln w="31750">
            <a:noFill/>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just">
              <a:defRPr/>
            </a:pPr>
            <a:r>
              <a:rPr lang="el-GR" sz="2000" dirty="0"/>
              <a:t>Τα δεδομένα των Εσόδων προέρχονται από τα ΚΕΝ των Ασθενών που εισάγονται στα Κέντρα Κόστους των Νοσοκομείων.</a:t>
            </a:r>
          </a:p>
          <a:p>
            <a:pPr algn="just">
              <a:defRPr/>
            </a:pPr>
            <a:endParaRPr lang="el-GR" sz="2000" dirty="0"/>
          </a:p>
          <a:p>
            <a:pPr algn="just">
              <a:defRPr/>
            </a:pPr>
            <a:r>
              <a:rPr lang="el-GR" sz="2000" dirty="0"/>
              <a:t>Η καταχώρηση των ΚΕΝ πραγματοποιείται ανά Κέντρο Κόστους – Χρονικό Διάστημα.</a:t>
            </a:r>
          </a:p>
        </p:txBody>
      </p:sp>
      <p:sp>
        <p:nvSpPr>
          <p:cNvPr id="6" name="Text Box 5"/>
          <p:cNvSpPr txBox="1">
            <a:spLocks noChangeArrowheads="1"/>
          </p:cNvSpPr>
          <p:nvPr/>
        </p:nvSpPr>
        <p:spPr bwMode="auto">
          <a:xfrm>
            <a:off x="0" y="1006475"/>
            <a:ext cx="9144000" cy="477838"/>
          </a:xfrm>
          <a:prstGeom prst="rect">
            <a:avLst/>
          </a:prstGeom>
          <a:noFill/>
          <a:ln w="9525">
            <a:noFill/>
            <a:miter lim="800000"/>
            <a:headEnd/>
            <a:tailEnd/>
          </a:ln>
          <a:effectLst/>
        </p:spPr>
        <p:txBody>
          <a:bodyPr>
            <a:spAutoFit/>
          </a:bodyPr>
          <a:lstStyle/>
          <a:p>
            <a:pPr algn="ctr">
              <a:defRPr/>
            </a:pPr>
            <a:r>
              <a:rPr lang="el-GR" sz="2500" b="1" dirty="0" smtClean="0">
                <a:solidFill>
                  <a:schemeClr val="hlink"/>
                </a:solidFill>
                <a:effectLst>
                  <a:outerShdw blurRad="38100" dist="38100" dir="2700000" algn="tl">
                    <a:srgbClr val="C0C0C0"/>
                  </a:outerShdw>
                </a:effectLst>
              </a:rPr>
              <a:t>Τμηματικός Προϋπολογισμός - Έσοδα</a:t>
            </a:r>
            <a:endParaRPr lang="el-GR" sz="2000" dirty="0">
              <a:solidFill>
                <a:schemeClr val="hlink"/>
              </a:solidFill>
              <a:effectLst>
                <a:outerShdw blurRad="38100" dist="38100" dir="2700000" algn="tl">
                  <a:srgbClr val="C0C0C0"/>
                </a:outerShdw>
              </a:effectLst>
            </a:endParaRPr>
          </a:p>
        </p:txBody>
      </p:sp>
      <p:pic>
        <p:nvPicPr>
          <p:cNvPr id="2" name="Εικόνα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195735" y="3933056"/>
            <a:ext cx="4507539" cy="2225420"/>
          </a:xfrm>
          <a:prstGeom prst="rect">
            <a:avLst/>
          </a:prstGeom>
          <a:ln>
            <a:solidFill>
              <a:schemeClr val="accent1"/>
            </a:solidFill>
          </a:ln>
        </p:spPr>
      </p:pic>
    </p:spTree>
    <p:extLst>
      <p:ext uri="{BB962C8B-B14F-4D97-AF65-F5344CB8AC3E}">
        <p14:creationId xmlns:p14="http://schemas.microsoft.com/office/powerpoint/2010/main" xmlns="" val="2192115546"/>
      </p:ext>
    </p:extLst>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Εικόνα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339752" y="4005064"/>
            <a:ext cx="4624574" cy="2298878"/>
          </a:xfrm>
          <a:prstGeom prst="rect">
            <a:avLst/>
          </a:prstGeom>
          <a:ln>
            <a:solidFill>
              <a:schemeClr val="accent1"/>
            </a:solidFill>
          </a:ln>
        </p:spPr>
      </p:pic>
      <p:sp>
        <p:nvSpPr>
          <p:cNvPr id="8" name="Rectangle 6"/>
          <p:cNvSpPr>
            <a:spLocks noGrp="1" noChangeArrowheads="1"/>
          </p:cNvSpPr>
          <p:nvPr>
            <p:ph type="sldNum" sz="quarter" idx="12"/>
          </p:nvPr>
        </p:nvSpPr>
        <p:spPr/>
        <p:txBody>
          <a:bodyPr/>
          <a:lstStyle/>
          <a:p>
            <a:pPr>
              <a:defRPr/>
            </a:pPr>
            <a:fld id="{BE994BA9-91E7-4A12-B37C-2336C43DFEE5}" type="slidenum">
              <a:rPr lang="el-GR"/>
              <a:pPr>
                <a:defRPr/>
              </a:pPr>
              <a:t>19</a:t>
            </a:fld>
            <a:endParaRPr lang="el-GR"/>
          </a:p>
        </p:txBody>
      </p:sp>
      <p:sp>
        <p:nvSpPr>
          <p:cNvPr id="4" name="Text Box 5"/>
          <p:cNvSpPr txBox="1">
            <a:spLocks noChangeArrowheads="1"/>
          </p:cNvSpPr>
          <p:nvPr/>
        </p:nvSpPr>
        <p:spPr bwMode="auto">
          <a:xfrm>
            <a:off x="467544" y="2098591"/>
            <a:ext cx="8311331" cy="1938992"/>
          </a:xfrm>
          <a:prstGeom prst="rect">
            <a:avLst/>
          </a:prstGeom>
          <a:noFill/>
          <a:ln w="31750">
            <a:noFill/>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just">
              <a:defRPr/>
            </a:pPr>
            <a:r>
              <a:rPr lang="el-GR" sz="2000" dirty="0"/>
              <a:t>Τα δεδομένα των Εξόδων προέρχονται από τα Υλικά – Εξετάσεις που χρησιμοποιούνται/πραγματοποιούνται στους Ασθενείς που εισάγονται στα Κέντρα Κόστους των Νοσοκομείων.</a:t>
            </a:r>
          </a:p>
          <a:p>
            <a:pPr algn="just">
              <a:defRPr/>
            </a:pPr>
            <a:endParaRPr lang="el-GR" sz="2000" dirty="0"/>
          </a:p>
          <a:p>
            <a:pPr algn="just">
              <a:defRPr/>
            </a:pPr>
            <a:r>
              <a:rPr lang="el-GR" sz="2000" dirty="0"/>
              <a:t>Η καταχώρηση των Υλικών – Εξετάσεων που πραγματοποιείται ανά Κέντρο Κόστους – Χρονικό Διάστημα.</a:t>
            </a:r>
          </a:p>
        </p:txBody>
      </p:sp>
      <p:sp>
        <p:nvSpPr>
          <p:cNvPr id="6" name="Text Box 5"/>
          <p:cNvSpPr txBox="1">
            <a:spLocks noChangeArrowheads="1"/>
          </p:cNvSpPr>
          <p:nvPr/>
        </p:nvSpPr>
        <p:spPr bwMode="auto">
          <a:xfrm>
            <a:off x="0" y="1006475"/>
            <a:ext cx="9144000" cy="477838"/>
          </a:xfrm>
          <a:prstGeom prst="rect">
            <a:avLst/>
          </a:prstGeom>
          <a:noFill/>
          <a:ln w="9525">
            <a:noFill/>
            <a:miter lim="800000"/>
            <a:headEnd/>
            <a:tailEnd/>
          </a:ln>
          <a:effectLst/>
        </p:spPr>
        <p:txBody>
          <a:bodyPr>
            <a:spAutoFit/>
          </a:bodyPr>
          <a:lstStyle/>
          <a:p>
            <a:pPr algn="ctr">
              <a:defRPr/>
            </a:pPr>
            <a:r>
              <a:rPr lang="el-GR" sz="2500" b="1" dirty="0" smtClean="0">
                <a:solidFill>
                  <a:schemeClr val="hlink"/>
                </a:solidFill>
                <a:effectLst>
                  <a:outerShdw blurRad="38100" dist="38100" dir="2700000" algn="tl">
                    <a:srgbClr val="C0C0C0"/>
                  </a:outerShdw>
                </a:effectLst>
              </a:rPr>
              <a:t>Τμηματικός Προϋπολογισμός - Έξοδα</a:t>
            </a:r>
            <a:endParaRPr lang="el-GR" sz="2000" dirty="0">
              <a:solidFill>
                <a:schemeClr val="hlink"/>
              </a:solidFill>
              <a:effectLst>
                <a:outerShdw blurRad="38100" dist="38100" dir="2700000" algn="tl">
                  <a:srgbClr val="C0C0C0"/>
                </a:outerShdw>
              </a:effectLst>
            </a:endParaRPr>
          </a:p>
        </p:txBody>
      </p:sp>
    </p:spTree>
    <p:extLst>
      <p:ext uri="{BB962C8B-B14F-4D97-AF65-F5344CB8AC3E}">
        <p14:creationId xmlns:p14="http://schemas.microsoft.com/office/powerpoint/2010/main" xmlns="" val="591704793"/>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6"/>
          <p:cNvSpPr>
            <a:spLocks noGrp="1" noChangeArrowheads="1"/>
          </p:cNvSpPr>
          <p:nvPr>
            <p:ph type="sldNum" sz="quarter" idx="12"/>
          </p:nvPr>
        </p:nvSpPr>
        <p:spPr/>
        <p:txBody>
          <a:bodyPr/>
          <a:lstStyle/>
          <a:p>
            <a:pPr>
              <a:defRPr/>
            </a:pPr>
            <a:fld id="{FE9551DA-BED2-4AF5-9C5F-64E79EA7AF9C}" type="slidenum">
              <a:rPr lang="el-GR"/>
              <a:pPr>
                <a:defRPr/>
              </a:pPr>
              <a:t>2</a:t>
            </a:fld>
            <a:endParaRPr lang="el-GR"/>
          </a:p>
        </p:txBody>
      </p:sp>
      <p:sp>
        <p:nvSpPr>
          <p:cNvPr id="3" name="Text Box 5"/>
          <p:cNvSpPr txBox="1">
            <a:spLocks noChangeArrowheads="1"/>
          </p:cNvSpPr>
          <p:nvPr/>
        </p:nvSpPr>
        <p:spPr bwMode="auto">
          <a:xfrm>
            <a:off x="0" y="1006475"/>
            <a:ext cx="9144000" cy="477838"/>
          </a:xfrm>
          <a:prstGeom prst="rect">
            <a:avLst/>
          </a:prstGeom>
          <a:noFill/>
          <a:ln w="9525">
            <a:noFill/>
            <a:miter lim="800000"/>
            <a:headEnd/>
            <a:tailEnd/>
          </a:ln>
          <a:effectLst/>
        </p:spPr>
        <p:txBody>
          <a:bodyPr>
            <a:spAutoFit/>
          </a:bodyPr>
          <a:lstStyle/>
          <a:p>
            <a:pPr algn="ctr">
              <a:defRPr/>
            </a:pPr>
            <a:r>
              <a:rPr lang="el-GR" sz="2500" b="1" dirty="0">
                <a:solidFill>
                  <a:schemeClr val="hlink"/>
                </a:solidFill>
                <a:effectLst>
                  <a:outerShdw blurRad="38100" dist="38100" dir="2700000" algn="tl">
                    <a:srgbClr val="C0C0C0"/>
                  </a:outerShdw>
                </a:effectLst>
              </a:rPr>
              <a:t>Κλινική Διακυβέρνηση</a:t>
            </a:r>
            <a:endParaRPr lang="el-GR" sz="2000" dirty="0">
              <a:solidFill>
                <a:schemeClr val="hlink"/>
              </a:solidFill>
              <a:effectLst>
                <a:outerShdw blurRad="38100" dist="38100" dir="2700000" algn="tl">
                  <a:srgbClr val="C0C0C0"/>
                </a:outerShdw>
              </a:effectLst>
            </a:endParaRPr>
          </a:p>
        </p:txBody>
      </p:sp>
      <p:sp>
        <p:nvSpPr>
          <p:cNvPr id="4" name="Text Box 5"/>
          <p:cNvSpPr txBox="1">
            <a:spLocks noChangeArrowheads="1"/>
          </p:cNvSpPr>
          <p:nvPr/>
        </p:nvSpPr>
        <p:spPr bwMode="auto">
          <a:xfrm>
            <a:off x="900113" y="2247900"/>
            <a:ext cx="7878762" cy="1631950"/>
          </a:xfrm>
          <a:prstGeom prst="rect">
            <a:avLst/>
          </a:prstGeom>
          <a:noFill/>
          <a:ln w="31750">
            <a:no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9pPr>
          </a:lstStyle>
          <a:p>
            <a:pPr algn="just">
              <a:spcBef>
                <a:spcPct val="0"/>
              </a:spcBef>
              <a:buClrTx/>
              <a:buSzTx/>
              <a:buFontTx/>
              <a:buNone/>
            </a:pPr>
            <a:r>
              <a:rPr lang="el-GR" altLang="el-GR" sz="2000" dirty="0">
                <a:latin typeface="Arial" charset="0"/>
              </a:rPr>
              <a:t>Στα Ιατρικά Τμήματα, που αποτελούν τα τμήματα </a:t>
            </a:r>
            <a:r>
              <a:rPr lang="el-GR" altLang="el-GR" sz="2000" b="1" dirty="0">
                <a:latin typeface="Arial" charset="0"/>
              </a:rPr>
              <a:t>«παραγωγής»</a:t>
            </a:r>
            <a:r>
              <a:rPr lang="el-GR" altLang="el-GR" sz="2000" dirty="0">
                <a:latin typeface="Arial" charset="0"/>
              </a:rPr>
              <a:t> των Νοσοκομείων και χαρακτηρίζονται ως ΚΕΝΤΡΑ ΚΟΣΤΟΥΣ, έχουν δε ως σκοπό τους την παροχή ιατρονοσηλευτικής φροντίδας υγείας, </a:t>
            </a:r>
            <a:r>
              <a:rPr lang="el-GR" altLang="el-GR" sz="2000" b="1" dirty="0">
                <a:latin typeface="Arial" charset="0"/>
              </a:rPr>
              <a:t>εργάζεται</a:t>
            </a:r>
            <a:r>
              <a:rPr lang="el-GR" altLang="el-GR" sz="2000" dirty="0">
                <a:latin typeface="Arial" charset="0"/>
              </a:rPr>
              <a:t> προσωπικό διαφορετικών ειδικοτήτων και βαθμίδων.</a:t>
            </a:r>
          </a:p>
        </p:txBody>
      </p:sp>
      <p:sp>
        <p:nvSpPr>
          <p:cNvPr id="9" name="Text Box 5"/>
          <p:cNvSpPr txBox="1">
            <a:spLocks noChangeArrowheads="1"/>
          </p:cNvSpPr>
          <p:nvPr/>
        </p:nvSpPr>
        <p:spPr bwMode="auto">
          <a:xfrm>
            <a:off x="900113" y="4285208"/>
            <a:ext cx="7878762" cy="1016000"/>
          </a:xfrm>
          <a:prstGeom prst="rect">
            <a:avLst/>
          </a:prstGeom>
          <a:noFill/>
          <a:ln w="31750">
            <a:no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9pPr>
          </a:lstStyle>
          <a:p>
            <a:pPr algn="just">
              <a:spcBef>
                <a:spcPct val="0"/>
              </a:spcBef>
              <a:buClrTx/>
              <a:buSzTx/>
              <a:buFontTx/>
              <a:buNone/>
            </a:pPr>
            <a:r>
              <a:rPr lang="el-GR" altLang="el-GR" sz="2000" dirty="0">
                <a:latin typeface="Arial" charset="0"/>
              </a:rPr>
              <a:t>Η ανάπτυξη των δραστηριοτήτων κάθε ιατρικού τμήματος γίνεται σε συγκεκριμένο </a:t>
            </a:r>
            <a:r>
              <a:rPr lang="el-GR" altLang="el-GR" sz="2000" b="1" dirty="0">
                <a:latin typeface="Arial" charset="0"/>
              </a:rPr>
              <a:t>χώρο</a:t>
            </a:r>
            <a:r>
              <a:rPr lang="el-GR" altLang="el-GR" sz="2000" dirty="0">
                <a:latin typeface="Arial" charset="0"/>
              </a:rPr>
              <a:t>, με χρήση </a:t>
            </a:r>
            <a:r>
              <a:rPr lang="el-GR" altLang="el-GR" sz="2000" b="1" dirty="0">
                <a:latin typeface="Arial" charset="0"/>
              </a:rPr>
              <a:t>εξοπλισμού </a:t>
            </a:r>
            <a:r>
              <a:rPr lang="el-GR" altLang="el-GR" sz="2000" dirty="0">
                <a:latin typeface="Arial" charset="0"/>
              </a:rPr>
              <a:t>και το απαραίτητο </a:t>
            </a:r>
            <a:r>
              <a:rPr lang="el-GR" altLang="el-GR" sz="2000" b="1" dirty="0">
                <a:latin typeface="Arial" charset="0"/>
              </a:rPr>
              <a:t>ανθρώπινο</a:t>
            </a:r>
            <a:r>
              <a:rPr lang="el-GR" altLang="el-GR" sz="2000" dirty="0">
                <a:latin typeface="Arial" charset="0"/>
              </a:rPr>
              <a:t> </a:t>
            </a:r>
            <a:r>
              <a:rPr lang="el-GR" altLang="el-GR" sz="2000" b="1" dirty="0">
                <a:latin typeface="Arial" charset="0"/>
              </a:rPr>
              <a:t>δυναμικό</a:t>
            </a:r>
            <a:r>
              <a:rPr lang="el-GR" altLang="el-GR" sz="2000" dirty="0">
                <a:latin typeface="Arial" charset="0"/>
              </a:rPr>
              <a:t>.</a:t>
            </a:r>
          </a:p>
        </p:txBody>
      </p:sp>
    </p:spTree>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6"/>
          <p:cNvSpPr>
            <a:spLocks noGrp="1" noChangeArrowheads="1"/>
          </p:cNvSpPr>
          <p:nvPr>
            <p:ph type="sldNum" sz="quarter" idx="12"/>
          </p:nvPr>
        </p:nvSpPr>
        <p:spPr/>
        <p:txBody>
          <a:bodyPr/>
          <a:lstStyle/>
          <a:p>
            <a:pPr>
              <a:defRPr/>
            </a:pPr>
            <a:fld id="{BE994BA9-91E7-4A12-B37C-2336C43DFEE5}" type="slidenum">
              <a:rPr lang="el-GR"/>
              <a:pPr>
                <a:defRPr/>
              </a:pPr>
              <a:t>20</a:t>
            </a:fld>
            <a:endParaRPr lang="el-GR"/>
          </a:p>
        </p:txBody>
      </p:sp>
      <p:sp>
        <p:nvSpPr>
          <p:cNvPr id="4" name="Text Box 5"/>
          <p:cNvSpPr txBox="1">
            <a:spLocks noChangeArrowheads="1"/>
          </p:cNvSpPr>
          <p:nvPr/>
        </p:nvSpPr>
        <p:spPr bwMode="auto">
          <a:xfrm>
            <a:off x="467544" y="2098591"/>
            <a:ext cx="8311331" cy="1323439"/>
          </a:xfrm>
          <a:prstGeom prst="rect">
            <a:avLst/>
          </a:prstGeom>
          <a:noFill/>
          <a:ln w="31750">
            <a:noFill/>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just">
              <a:defRPr/>
            </a:pPr>
            <a:r>
              <a:rPr lang="el-GR" sz="2000" dirty="0"/>
              <a:t>Όλα τα παραπάνω δεδομένα συνοψίζονται ανά Κέντρο Κόστους και παρουσιάζονται μέσω αναφορών για την εποπτεία της πορείας λειτουργίας είτε του εκάστοτε Κέντρου Κόστους, είτε συνολικά του Φορέα Υγείας.</a:t>
            </a:r>
          </a:p>
        </p:txBody>
      </p:sp>
      <p:sp>
        <p:nvSpPr>
          <p:cNvPr id="6" name="Text Box 5"/>
          <p:cNvSpPr txBox="1">
            <a:spLocks noChangeArrowheads="1"/>
          </p:cNvSpPr>
          <p:nvPr/>
        </p:nvSpPr>
        <p:spPr bwMode="auto">
          <a:xfrm>
            <a:off x="0" y="1006475"/>
            <a:ext cx="9144000" cy="477838"/>
          </a:xfrm>
          <a:prstGeom prst="rect">
            <a:avLst/>
          </a:prstGeom>
          <a:noFill/>
          <a:ln w="9525">
            <a:noFill/>
            <a:miter lim="800000"/>
            <a:headEnd/>
            <a:tailEnd/>
          </a:ln>
          <a:effectLst/>
        </p:spPr>
        <p:txBody>
          <a:bodyPr>
            <a:spAutoFit/>
          </a:bodyPr>
          <a:lstStyle/>
          <a:p>
            <a:pPr algn="ctr">
              <a:defRPr/>
            </a:pPr>
            <a:r>
              <a:rPr lang="el-GR" sz="2500" b="1" dirty="0" smtClean="0">
                <a:solidFill>
                  <a:schemeClr val="hlink"/>
                </a:solidFill>
                <a:effectLst>
                  <a:outerShdw blurRad="38100" dist="38100" dir="2700000" algn="tl">
                    <a:srgbClr val="C0C0C0"/>
                  </a:outerShdw>
                </a:effectLst>
              </a:rPr>
              <a:t>Τμηματικός Προϋπολογισμός - Αποτέλεσμα</a:t>
            </a:r>
            <a:endParaRPr lang="el-GR" sz="2000" dirty="0">
              <a:solidFill>
                <a:schemeClr val="hlink"/>
              </a:solidFill>
              <a:effectLst>
                <a:outerShdw blurRad="38100" dist="38100" dir="2700000" algn="tl">
                  <a:srgbClr val="C0C0C0"/>
                </a:outerShdw>
              </a:effectLst>
            </a:endParaRPr>
          </a:p>
        </p:txBody>
      </p:sp>
      <p:pic>
        <p:nvPicPr>
          <p:cNvPr id="2" name="Εικόνα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979712" y="3429000"/>
            <a:ext cx="6004157" cy="2746381"/>
          </a:xfrm>
          <a:prstGeom prst="rect">
            <a:avLst/>
          </a:prstGeom>
          <a:ln>
            <a:solidFill>
              <a:schemeClr val="accent1"/>
            </a:solidFill>
          </a:ln>
        </p:spPr>
      </p:pic>
    </p:spTree>
    <p:extLst>
      <p:ext uri="{BB962C8B-B14F-4D97-AF65-F5344CB8AC3E}">
        <p14:creationId xmlns:p14="http://schemas.microsoft.com/office/powerpoint/2010/main" xmlns="" val="2941638108"/>
      </p:ext>
    </p:extLst>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p:txBody>
          <a:bodyPr/>
          <a:lstStyle/>
          <a:p>
            <a:pPr algn="just"/>
            <a:r>
              <a:rPr lang="el-GR" sz="2000" dirty="0" smtClean="0">
                <a:latin typeface="Arial" charset="0"/>
              </a:rPr>
              <a:t>Η εφαρμογή είναι </a:t>
            </a:r>
            <a:r>
              <a:rPr lang="el-GR" sz="2000" b="1" dirty="0" smtClean="0">
                <a:latin typeface="Arial" charset="0"/>
              </a:rPr>
              <a:t>διαδικτυακή</a:t>
            </a:r>
            <a:r>
              <a:rPr lang="el-GR" sz="2000" dirty="0" smtClean="0">
                <a:latin typeface="Arial" charset="0"/>
              </a:rPr>
              <a:t> </a:t>
            </a:r>
            <a:r>
              <a:rPr lang="el-GR" sz="2000" dirty="0" smtClean="0">
                <a:latin typeface="Arial" charset="0"/>
              </a:rPr>
              <a:t>ώστε </a:t>
            </a:r>
            <a:r>
              <a:rPr lang="el-GR" sz="2000" dirty="0" smtClean="0">
                <a:latin typeface="Arial" charset="0"/>
              </a:rPr>
              <a:t>να είναι δυνατή η λειτουργία της στα επιμέρους Κέντρα Κόστους (ιατρικά τμήματα και εργαστήρια) και υποστηρίζει, την ηγεσία του Κλινικού Τμήματος, δηλαδή τον Διευθυντή και την Προϊσταμένη κάθε ιατρικού τμήματος και </a:t>
            </a:r>
            <a:r>
              <a:rPr lang="el-GR" sz="2000" dirty="0" smtClean="0">
                <a:latin typeface="Arial" charset="0"/>
              </a:rPr>
              <a:t>εργαστηρίου.</a:t>
            </a:r>
          </a:p>
          <a:p>
            <a:pPr algn="just"/>
            <a:endParaRPr lang="el-GR" sz="2000" dirty="0" smtClean="0">
              <a:latin typeface="Arial" charset="0"/>
            </a:endParaRPr>
          </a:p>
          <a:p>
            <a:pPr algn="just"/>
            <a:r>
              <a:rPr lang="el-GR" sz="2000" dirty="0" smtClean="0">
                <a:latin typeface="Arial" charset="0"/>
              </a:rPr>
              <a:t>Η </a:t>
            </a:r>
            <a:r>
              <a:rPr lang="el-GR" sz="2000" dirty="0" smtClean="0">
                <a:latin typeface="Arial" charset="0"/>
              </a:rPr>
              <a:t>εφαρμογή θα εγκατασταθεί και θα λειτουργήσει στα Ιατρικά Τμήματα (ΚΚΚ) και στα Εργαστήρια (</a:t>
            </a:r>
            <a:r>
              <a:rPr lang="el-GR" sz="2000" dirty="0" smtClean="0">
                <a:latin typeface="Arial" charset="0"/>
              </a:rPr>
              <a:t>ΒΚΚ), για κάθε ένα από τα οποία έχει δημιουργηθεί ξεχωριστό όνομα χρήστη και κωδικός πρόσβασης. </a:t>
            </a:r>
            <a:endParaRPr lang="el-GR" sz="2000" dirty="0" smtClean="0">
              <a:latin typeface="Arial" charset="0"/>
            </a:endParaRPr>
          </a:p>
          <a:p>
            <a:endParaRPr lang="el-GR" dirty="0"/>
          </a:p>
        </p:txBody>
      </p:sp>
      <p:sp>
        <p:nvSpPr>
          <p:cNvPr id="4" name="3 - Θέση αριθμού διαφάνειας"/>
          <p:cNvSpPr>
            <a:spLocks noGrp="1"/>
          </p:cNvSpPr>
          <p:nvPr>
            <p:ph type="sldNum" sz="quarter" idx="12"/>
          </p:nvPr>
        </p:nvSpPr>
        <p:spPr/>
        <p:txBody>
          <a:bodyPr/>
          <a:lstStyle/>
          <a:p>
            <a:pPr>
              <a:defRPr/>
            </a:pPr>
            <a:fld id="{DDC1C43E-901B-404A-A124-0A24E4047A5F}" type="slidenum">
              <a:rPr lang="el-GR" smtClean="0"/>
              <a:pPr>
                <a:defRPr/>
              </a:pPr>
              <a:t>21</a:t>
            </a:fld>
            <a:endParaRPr lang="el-GR"/>
          </a:p>
        </p:txBody>
      </p:sp>
      <p:sp>
        <p:nvSpPr>
          <p:cNvPr id="7" name="Text Box 5"/>
          <p:cNvSpPr txBox="1">
            <a:spLocks noChangeArrowheads="1"/>
          </p:cNvSpPr>
          <p:nvPr/>
        </p:nvSpPr>
        <p:spPr bwMode="auto">
          <a:xfrm>
            <a:off x="0" y="1006475"/>
            <a:ext cx="9144000" cy="477838"/>
          </a:xfrm>
          <a:prstGeom prst="rect">
            <a:avLst/>
          </a:prstGeom>
          <a:noFill/>
          <a:ln w="9525">
            <a:noFill/>
            <a:miter lim="800000"/>
            <a:headEnd/>
            <a:tailEnd/>
          </a:ln>
          <a:effectLst/>
        </p:spPr>
        <p:txBody>
          <a:bodyPr>
            <a:spAutoFit/>
          </a:bodyPr>
          <a:lstStyle/>
          <a:p>
            <a:pPr algn="ctr">
              <a:defRPr/>
            </a:pPr>
            <a:r>
              <a:rPr lang="el-GR" sz="2500" b="1" dirty="0" smtClean="0">
                <a:solidFill>
                  <a:schemeClr val="hlink"/>
                </a:solidFill>
                <a:effectLst>
                  <a:outerShdw blurRad="38100" dist="38100" dir="2700000" algn="tl">
                    <a:srgbClr val="C0C0C0"/>
                  </a:outerShdw>
                </a:effectLst>
              </a:rPr>
              <a:t>Τμηματικός </a:t>
            </a:r>
            <a:r>
              <a:rPr lang="el-GR" sz="2500" b="1" dirty="0">
                <a:solidFill>
                  <a:schemeClr val="hlink"/>
                </a:solidFill>
                <a:effectLst>
                  <a:outerShdw blurRad="38100" dist="38100" dir="2700000" algn="tl">
                    <a:srgbClr val="C0C0C0"/>
                  </a:outerShdw>
                </a:effectLst>
              </a:rPr>
              <a:t>Προϋπολογισμός</a:t>
            </a:r>
            <a:endParaRPr lang="el-GR" sz="2000" dirty="0">
              <a:solidFill>
                <a:schemeClr val="hlink"/>
              </a:solidFill>
              <a:effectLst>
                <a:outerShdw blurRad="38100" dist="38100" dir="2700000" algn="tl">
                  <a:srgbClr val="C0C0C0"/>
                </a:outerShdw>
              </a:effectLst>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6"/>
          <p:cNvSpPr>
            <a:spLocks noGrp="1" noChangeArrowheads="1"/>
          </p:cNvSpPr>
          <p:nvPr>
            <p:ph type="sldNum" sz="quarter" idx="12"/>
          </p:nvPr>
        </p:nvSpPr>
        <p:spPr/>
        <p:txBody>
          <a:bodyPr/>
          <a:lstStyle/>
          <a:p>
            <a:pPr>
              <a:defRPr/>
            </a:pPr>
            <a:fld id="{8C157C49-AFF7-4885-AA44-AE64701C93E1}" type="slidenum">
              <a:rPr lang="el-GR"/>
              <a:pPr>
                <a:defRPr/>
              </a:pPr>
              <a:t>22</a:t>
            </a:fld>
            <a:endParaRPr lang="el-GR"/>
          </a:p>
        </p:txBody>
      </p:sp>
      <p:sp>
        <p:nvSpPr>
          <p:cNvPr id="5" name="Text Box 5"/>
          <p:cNvSpPr txBox="1">
            <a:spLocks noChangeArrowheads="1"/>
          </p:cNvSpPr>
          <p:nvPr/>
        </p:nvSpPr>
        <p:spPr bwMode="auto">
          <a:xfrm>
            <a:off x="2699792" y="2564904"/>
            <a:ext cx="4223144" cy="1015663"/>
          </a:xfrm>
          <a:prstGeom prst="rect">
            <a:avLst/>
          </a:prstGeom>
          <a:noFill/>
          <a:ln w="9525">
            <a:noFill/>
            <a:miter lim="800000"/>
            <a:headEnd/>
            <a:tailEnd/>
          </a:ln>
          <a:effectLst/>
        </p:spPr>
        <p:txBody>
          <a:bodyPr wrap="none">
            <a:spAutoFit/>
          </a:bodyPr>
          <a:lstStyle/>
          <a:p>
            <a:pPr algn="ctr">
              <a:defRPr/>
            </a:pPr>
            <a:r>
              <a:rPr lang="el-GR" sz="3000" b="1" dirty="0">
                <a:solidFill>
                  <a:schemeClr val="hlink"/>
                </a:solidFill>
                <a:effectLst>
                  <a:outerShdw blurRad="38100" dist="38100" dir="2700000" algn="tl">
                    <a:srgbClr val="C0C0C0"/>
                  </a:outerShdw>
                </a:effectLst>
                <a:latin typeface="Arial" pitchFamily="34" charset="0"/>
              </a:rPr>
              <a:t>Ευχαριστώ πολύ </a:t>
            </a:r>
          </a:p>
          <a:p>
            <a:pPr algn="ctr">
              <a:defRPr/>
            </a:pPr>
            <a:r>
              <a:rPr lang="el-GR" sz="3000" b="1" dirty="0">
                <a:solidFill>
                  <a:schemeClr val="hlink"/>
                </a:solidFill>
                <a:effectLst>
                  <a:outerShdw blurRad="38100" dist="38100" dir="2700000" algn="tl">
                    <a:srgbClr val="C0C0C0"/>
                  </a:outerShdw>
                </a:effectLst>
                <a:latin typeface="Arial" pitchFamily="34" charset="0"/>
              </a:rPr>
              <a:t>για την προσοχή σας!</a:t>
            </a:r>
          </a:p>
        </p:txBody>
      </p:sp>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6"/>
          <p:cNvSpPr>
            <a:spLocks noGrp="1" noChangeArrowheads="1"/>
          </p:cNvSpPr>
          <p:nvPr>
            <p:ph type="sldNum" sz="quarter" idx="12"/>
          </p:nvPr>
        </p:nvSpPr>
        <p:spPr/>
        <p:txBody>
          <a:bodyPr/>
          <a:lstStyle/>
          <a:p>
            <a:pPr>
              <a:defRPr/>
            </a:pPr>
            <a:fld id="{3546FB07-6E18-40AC-A440-ACE73BBC9C77}" type="slidenum">
              <a:rPr lang="el-GR"/>
              <a:pPr>
                <a:defRPr/>
              </a:pPr>
              <a:t>3</a:t>
            </a:fld>
            <a:endParaRPr lang="el-GR"/>
          </a:p>
        </p:txBody>
      </p:sp>
      <p:sp>
        <p:nvSpPr>
          <p:cNvPr id="4" name="Text Box 5"/>
          <p:cNvSpPr txBox="1">
            <a:spLocks noChangeArrowheads="1"/>
          </p:cNvSpPr>
          <p:nvPr/>
        </p:nvSpPr>
        <p:spPr bwMode="auto">
          <a:xfrm>
            <a:off x="827584" y="1844824"/>
            <a:ext cx="7878762" cy="3631763"/>
          </a:xfrm>
          <a:prstGeom prst="rect">
            <a:avLst/>
          </a:prstGeom>
          <a:noFill/>
          <a:ln w="31750">
            <a:no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just">
              <a:defRPr/>
            </a:pPr>
            <a:r>
              <a:rPr lang="el-GR" sz="2000" dirty="0"/>
              <a:t>Έτσι έχουμε:</a:t>
            </a:r>
          </a:p>
          <a:p>
            <a:pPr algn="just">
              <a:defRPr/>
            </a:pPr>
            <a:endParaRPr lang="el-GR" sz="1000" dirty="0"/>
          </a:p>
          <a:p>
            <a:pPr marL="342900" indent="-342900" algn="just">
              <a:buBlip>
                <a:blip r:embed="rId2"/>
              </a:buBlip>
              <a:defRPr/>
            </a:pPr>
            <a:r>
              <a:rPr lang="el-GR" sz="2000" b="1" dirty="0"/>
              <a:t>Ιατρικό</a:t>
            </a:r>
            <a:r>
              <a:rPr lang="el-GR" sz="2000" dirty="0"/>
              <a:t> προσωπικό διαφόρων ειδικοτήτων, εξειδικεύσεων και βαθμίδων (Διευθυντής, Αναπληρωτής Διευθυντής, Επιμελητές, Ειδικευόμενοι </a:t>
            </a:r>
            <a:r>
              <a:rPr lang="el-GR" sz="2000" dirty="0" err="1"/>
              <a:t>κ.λ.π</a:t>
            </a:r>
            <a:r>
              <a:rPr lang="el-GR" sz="2000" dirty="0"/>
              <a:t>.).</a:t>
            </a:r>
          </a:p>
          <a:p>
            <a:pPr algn="just">
              <a:defRPr/>
            </a:pPr>
            <a:endParaRPr lang="el-GR" sz="500" dirty="0"/>
          </a:p>
          <a:p>
            <a:pPr marL="342900" indent="-342900" algn="just">
              <a:buBlip>
                <a:blip r:embed="rId2"/>
              </a:buBlip>
              <a:defRPr/>
            </a:pPr>
            <a:r>
              <a:rPr lang="el-GR" sz="2000" b="1" dirty="0"/>
              <a:t>Νοσηλευτικό</a:t>
            </a:r>
            <a:r>
              <a:rPr lang="el-GR" sz="2000" dirty="0"/>
              <a:t> προσωπικό (Προϊσταμένη Τμήματος, Αναπληρώτρια της, Νοσηλεύτριες ΠΕ/ΤΕ/ΔΕ, Βοηθοί Θαλάμου, Τραυματιοφορείς).</a:t>
            </a:r>
          </a:p>
          <a:p>
            <a:pPr algn="just">
              <a:defRPr/>
            </a:pPr>
            <a:endParaRPr lang="el-GR" sz="500" dirty="0"/>
          </a:p>
          <a:p>
            <a:pPr marL="342900" indent="-342900" algn="just">
              <a:buBlip>
                <a:blip r:embed="rId2"/>
              </a:buBlip>
              <a:defRPr/>
            </a:pPr>
            <a:r>
              <a:rPr lang="el-GR" sz="2000" b="1" dirty="0"/>
              <a:t>Τραπεζοκόμες</a:t>
            </a:r>
            <a:r>
              <a:rPr lang="el-GR" sz="2000" dirty="0"/>
              <a:t> (μόνιμο προσωπικό ή εξωτερικό συνεργείο).</a:t>
            </a:r>
          </a:p>
          <a:p>
            <a:pPr algn="just">
              <a:defRPr/>
            </a:pPr>
            <a:endParaRPr lang="el-GR" sz="500" dirty="0"/>
          </a:p>
          <a:p>
            <a:pPr marL="342900" indent="-342900" algn="just">
              <a:buBlip>
                <a:blip r:embed="rId2"/>
              </a:buBlip>
              <a:defRPr/>
            </a:pPr>
            <a:r>
              <a:rPr lang="el-GR" sz="2000" b="1" dirty="0"/>
              <a:t>Καθαρίστριες</a:t>
            </a:r>
            <a:r>
              <a:rPr lang="el-GR" sz="2000" dirty="0"/>
              <a:t> (εξωτερικό συνεργείο).</a:t>
            </a:r>
          </a:p>
          <a:p>
            <a:pPr algn="just">
              <a:defRPr/>
            </a:pPr>
            <a:endParaRPr lang="el-GR" sz="500" dirty="0"/>
          </a:p>
          <a:p>
            <a:pPr marL="342900" indent="-342900" algn="just">
              <a:buBlip>
                <a:blip r:embed="rId2"/>
              </a:buBlip>
              <a:defRPr/>
            </a:pPr>
            <a:r>
              <a:rPr lang="el-GR" sz="2000" b="1" dirty="0"/>
              <a:t>Διοικητικοί υπάλληλοι.</a:t>
            </a:r>
            <a:endParaRPr lang="el-GR" altLang="el-GR" sz="2000" b="1" dirty="0"/>
          </a:p>
        </p:txBody>
      </p:sp>
      <p:sp>
        <p:nvSpPr>
          <p:cNvPr id="5" name="Text Box 5"/>
          <p:cNvSpPr txBox="1">
            <a:spLocks noChangeArrowheads="1"/>
          </p:cNvSpPr>
          <p:nvPr/>
        </p:nvSpPr>
        <p:spPr bwMode="auto">
          <a:xfrm>
            <a:off x="0" y="1006475"/>
            <a:ext cx="9144000" cy="477838"/>
          </a:xfrm>
          <a:prstGeom prst="rect">
            <a:avLst/>
          </a:prstGeom>
          <a:noFill/>
          <a:ln w="9525">
            <a:noFill/>
            <a:miter lim="800000"/>
            <a:headEnd/>
            <a:tailEnd/>
          </a:ln>
          <a:effectLst/>
        </p:spPr>
        <p:txBody>
          <a:bodyPr>
            <a:spAutoFit/>
          </a:bodyPr>
          <a:lstStyle/>
          <a:p>
            <a:pPr algn="ctr">
              <a:defRPr/>
            </a:pPr>
            <a:r>
              <a:rPr lang="el-GR" sz="2500" b="1" dirty="0">
                <a:solidFill>
                  <a:schemeClr val="hlink"/>
                </a:solidFill>
                <a:effectLst>
                  <a:outerShdw blurRad="38100" dist="38100" dir="2700000" algn="tl">
                    <a:srgbClr val="C0C0C0"/>
                  </a:outerShdw>
                </a:effectLst>
              </a:rPr>
              <a:t>Κλινική Διακυβέρνηση</a:t>
            </a:r>
            <a:endParaRPr lang="el-GR" sz="2000" dirty="0">
              <a:solidFill>
                <a:schemeClr val="hlink"/>
              </a:solidFill>
              <a:effectLst>
                <a:outerShdw blurRad="38100" dist="38100" dir="2700000" algn="tl">
                  <a:srgbClr val="C0C0C0"/>
                </a:outerShdw>
              </a:effectLst>
            </a:endParaRPr>
          </a:p>
        </p:txBody>
      </p:sp>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6"/>
          <p:cNvSpPr>
            <a:spLocks noGrp="1" noChangeArrowheads="1"/>
          </p:cNvSpPr>
          <p:nvPr>
            <p:ph type="sldNum" sz="quarter" idx="12"/>
          </p:nvPr>
        </p:nvSpPr>
        <p:spPr/>
        <p:txBody>
          <a:bodyPr/>
          <a:lstStyle/>
          <a:p>
            <a:pPr>
              <a:defRPr/>
            </a:pPr>
            <a:fld id="{9BB91219-7FA7-4E06-8948-C1F162D9D044}" type="slidenum">
              <a:rPr lang="el-GR"/>
              <a:pPr>
                <a:defRPr/>
              </a:pPr>
              <a:t>4</a:t>
            </a:fld>
            <a:endParaRPr lang="el-GR"/>
          </a:p>
        </p:txBody>
      </p:sp>
      <p:sp>
        <p:nvSpPr>
          <p:cNvPr id="4" name="Text Box 5"/>
          <p:cNvSpPr txBox="1">
            <a:spLocks noChangeArrowheads="1"/>
          </p:cNvSpPr>
          <p:nvPr/>
        </p:nvSpPr>
        <p:spPr bwMode="auto">
          <a:xfrm>
            <a:off x="900113" y="1994718"/>
            <a:ext cx="7878762" cy="1938338"/>
          </a:xfrm>
          <a:prstGeom prst="rect">
            <a:avLst/>
          </a:prstGeom>
          <a:noFill/>
          <a:ln w="31750">
            <a:no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9pPr>
          </a:lstStyle>
          <a:p>
            <a:pPr algn="just">
              <a:spcBef>
                <a:spcPct val="0"/>
              </a:spcBef>
              <a:buClrTx/>
              <a:buSzTx/>
              <a:buFontTx/>
              <a:buNone/>
            </a:pPr>
            <a:r>
              <a:rPr lang="el-GR" altLang="el-GR" sz="2000" dirty="0">
                <a:latin typeface="Arial" charset="0"/>
              </a:rPr>
              <a:t>Το </a:t>
            </a:r>
            <a:r>
              <a:rPr lang="el-GR" altLang="el-GR" sz="2000" b="1" dirty="0">
                <a:latin typeface="Arial" charset="0"/>
              </a:rPr>
              <a:t>πλήθος</a:t>
            </a:r>
            <a:r>
              <a:rPr lang="el-GR" altLang="el-GR" sz="2000" dirty="0">
                <a:latin typeface="Arial" charset="0"/>
              </a:rPr>
              <a:t> του υπηρετούντος </a:t>
            </a:r>
            <a:r>
              <a:rPr lang="el-GR" altLang="el-GR" sz="2000" dirty="0" smtClean="0">
                <a:latin typeface="Arial" charset="0"/>
              </a:rPr>
              <a:t>προσωπικού </a:t>
            </a:r>
            <a:r>
              <a:rPr lang="el-GR" altLang="el-GR" sz="2000" dirty="0">
                <a:latin typeface="Arial" charset="0"/>
              </a:rPr>
              <a:t>εξαρτάται από την δυναμικότητα των κλινών κάθε τμήματος και την φύση του Νοσοκομείου. Σε κάθε περίπτωση, όμως, είναι σημαντικός ο αριθμός του εμπλεκόμενου προσωπικού και βέβαια υπάρχουν και οι ασθενείς. Είναι προφανές ότι η διαφορετικότητα του προσωπικού πολλές φορές οδηγεί σε </a:t>
            </a:r>
            <a:r>
              <a:rPr lang="el-GR" altLang="el-GR" sz="2000" b="1" dirty="0">
                <a:latin typeface="Arial" charset="0"/>
              </a:rPr>
              <a:t>συγκρούσεις συμφερόντων</a:t>
            </a:r>
            <a:r>
              <a:rPr lang="el-GR" altLang="el-GR" sz="2000" dirty="0">
                <a:latin typeface="Arial" charset="0"/>
              </a:rPr>
              <a:t>.</a:t>
            </a:r>
          </a:p>
        </p:txBody>
      </p:sp>
      <p:sp>
        <p:nvSpPr>
          <p:cNvPr id="5" name="Text Box 5"/>
          <p:cNvSpPr txBox="1">
            <a:spLocks noChangeArrowheads="1"/>
          </p:cNvSpPr>
          <p:nvPr/>
        </p:nvSpPr>
        <p:spPr bwMode="auto">
          <a:xfrm>
            <a:off x="900113" y="4154959"/>
            <a:ext cx="7878762" cy="1631216"/>
          </a:xfrm>
          <a:prstGeom prst="rect">
            <a:avLst/>
          </a:prstGeom>
          <a:noFill/>
          <a:ln w="31750">
            <a:no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9pPr>
          </a:lstStyle>
          <a:p>
            <a:pPr algn="just">
              <a:spcBef>
                <a:spcPct val="0"/>
              </a:spcBef>
              <a:buClrTx/>
              <a:buSzTx/>
              <a:buFontTx/>
              <a:buNone/>
            </a:pPr>
            <a:r>
              <a:rPr lang="el-GR" altLang="el-GR" sz="2000" dirty="0">
                <a:latin typeface="Arial" charset="0"/>
              </a:rPr>
              <a:t>Στο επίπεδο </a:t>
            </a:r>
            <a:r>
              <a:rPr lang="el-GR" altLang="el-GR" sz="2000" dirty="0" smtClean="0">
                <a:latin typeface="Arial" charset="0"/>
              </a:rPr>
              <a:t>του </a:t>
            </a:r>
            <a:r>
              <a:rPr lang="el-GR" altLang="el-GR" sz="2000" dirty="0">
                <a:latin typeface="Arial" charset="0"/>
              </a:rPr>
              <a:t>Ιατρικού Τμήματος, η </a:t>
            </a:r>
            <a:r>
              <a:rPr lang="el-GR" altLang="el-GR" sz="2000" b="1" dirty="0">
                <a:latin typeface="Arial" charset="0"/>
              </a:rPr>
              <a:t>διαχείριση</a:t>
            </a:r>
            <a:r>
              <a:rPr lang="el-GR" altLang="el-GR" sz="2000" dirty="0">
                <a:latin typeface="Arial" charset="0"/>
              </a:rPr>
              <a:t> των σχέσεων μεταξύ των εμπλεκόμενων μερών και των δραστηριοτήτων που απαιτούνται για να βελτιωθεί η ποιότητα των υπηρεσιών που αυτό παρέχει και η αποτελεσματικότητα του, με αποδοτική χρήση των πόρων του, αποτελεί το </a:t>
            </a:r>
            <a:r>
              <a:rPr lang="el-GR" altLang="el-GR" sz="2000" b="1" dirty="0">
                <a:latin typeface="Arial" charset="0"/>
              </a:rPr>
              <a:t>αντικείμενο</a:t>
            </a:r>
            <a:r>
              <a:rPr lang="el-GR" altLang="el-GR" sz="2000" dirty="0">
                <a:latin typeface="Arial" charset="0"/>
              </a:rPr>
              <a:t> της Κλινικής Διακυβέρνησης.</a:t>
            </a:r>
          </a:p>
        </p:txBody>
      </p:sp>
      <p:sp>
        <p:nvSpPr>
          <p:cNvPr id="6" name="Text Box 5"/>
          <p:cNvSpPr txBox="1">
            <a:spLocks noChangeArrowheads="1"/>
          </p:cNvSpPr>
          <p:nvPr/>
        </p:nvSpPr>
        <p:spPr bwMode="auto">
          <a:xfrm>
            <a:off x="0" y="1006475"/>
            <a:ext cx="9144000" cy="477838"/>
          </a:xfrm>
          <a:prstGeom prst="rect">
            <a:avLst/>
          </a:prstGeom>
          <a:noFill/>
          <a:ln w="9525">
            <a:noFill/>
            <a:miter lim="800000"/>
            <a:headEnd/>
            <a:tailEnd/>
          </a:ln>
          <a:effectLst/>
        </p:spPr>
        <p:txBody>
          <a:bodyPr>
            <a:spAutoFit/>
          </a:bodyPr>
          <a:lstStyle/>
          <a:p>
            <a:pPr algn="ctr">
              <a:defRPr/>
            </a:pPr>
            <a:r>
              <a:rPr lang="el-GR" sz="2500" b="1" dirty="0">
                <a:solidFill>
                  <a:schemeClr val="hlink"/>
                </a:solidFill>
                <a:effectLst>
                  <a:outerShdw blurRad="38100" dist="38100" dir="2700000" algn="tl">
                    <a:srgbClr val="C0C0C0"/>
                  </a:outerShdw>
                </a:effectLst>
              </a:rPr>
              <a:t>Κλινική Διακυβέρνηση</a:t>
            </a:r>
            <a:endParaRPr lang="el-GR" sz="2000" dirty="0">
              <a:solidFill>
                <a:schemeClr val="hlink"/>
              </a:solidFill>
              <a:effectLst>
                <a:outerShdw blurRad="38100" dist="38100" dir="2700000" algn="tl">
                  <a:srgbClr val="C0C0C0"/>
                </a:outerShdw>
              </a:effectLst>
            </a:endParaRPr>
          </a:p>
        </p:txBody>
      </p: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Θέση αριθμού διαφάνειας"/>
          <p:cNvSpPr>
            <a:spLocks noGrp="1"/>
          </p:cNvSpPr>
          <p:nvPr>
            <p:ph type="sldNum" sz="quarter" idx="12"/>
          </p:nvPr>
        </p:nvSpPr>
        <p:spPr/>
        <p:txBody>
          <a:bodyPr/>
          <a:lstStyle/>
          <a:p>
            <a:pPr>
              <a:defRPr/>
            </a:pPr>
            <a:fld id="{DDC1C43E-901B-404A-A124-0A24E4047A5F}" type="slidenum">
              <a:rPr lang="el-GR" smtClean="0"/>
              <a:pPr>
                <a:defRPr/>
              </a:pPr>
              <a:t>5</a:t>
            </a:fld>
            <a:endParaRPr lang="el-GR"/>
          </a:p>
        </p:txBody>
      </p:sp>
      <p:sp>
        <p:nvSpPr>
          <p:cNvPr id="6" name="Text Box 5"/>
          <p:cNvSpPr txBox="1">
            <a:spLocks noChangeArrowheads="1"/>
          </p:cNvSpPr>
          <p:nvPr/>
        </p:nvSpPr>
        <p:spPr bwMode="auto">
          <a:xfrm>
            <a:off x="683568" y="2132856"/>
            <a:ext cx="7878762" cy="3477875"/>
          </a:xfrm>
          <a:prstGeom prst="rect">
            <a:avLst/>
          </a:prstGeom>
          <a:noFill/>
          <a:ln w="31750">
            <a:no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just">
              <a:buNone/>
            </a:pPr>
            <a:r>
              <a:rPr lang="el-GR" altLang="el-GR" sz="2000" dirty="0" smtClean="0"/>
              <a:t>Η </a:t>
            </a:r>
            <a:r>
              <a:rPr lang="el-GR" altLang="el-GR" sz="2000" dirty="0" smtClean="0"/>
              <a:t>τηρούμενη </a:t>
            </a:r>
            <a:r>
              <a:rPr lang="el-GR" altLang="el-GR" sz="2000" dirty="0" smtClean="0"/>
              <a:t>από τις Δημόσιες Μονάδες Υγείας μέθοδος του ταμειακού προϋπολογισμού </a:t>
            </a:r>
            <a:r>
              <a:rPr lang="el-GR" altLang="el-GR" sz="2000" b="1" dirty="0" smtClean="0"/>
              <a:t>δεν</a:t>
            </a:r>
            <a:r>
              <a:rPr lang="el-GR" altLang="el-GR" sz="2000" dirty="0" smtClean="0"/>
              <a:t> συμβάλλει</a:t>
            </a:r>
            <a:r>
              <a:rPr lang="en-US" altLang="el-GR" sz="2000" dirty="0" smtClean="0"/>
              <a:t>:</a:t>
            </a:r>
            <a:r>
              <a:rPr lang="el-GR" altLang="el-GR" sz="2000" dirty="0" smtClean="0"/>
              <a:t> </a:t>
            </a:r>
          </a:p>
          <a:p>
            <a:pPr algn="just">
              <a:buFont typeface="Wingdings" pitchFamily="2" charset="2"/>
              <a:buChar char="§"/>
            </a:pPr>
            <a:r>
              <a:rPr lang="el-GR" altLang="el-GR" sz="2000" dirty="0" smtClean="0"/>
              <a:t> στην </a:t>
            </a:r>
            <a:r>
              <a:rPr lang="el-GR" altLang="el-GR" sz="2000" dirty="0" smtClean="0"/>
              <a:t>σαφή </a:t>
            </a:r>
            <a:r>
              <a:rPr lang="el-GR" altLang="el-GR" sz="2000" dirty="0" smtClean="0"/>
              <a:t>αποτύπωση </a:t>
            </a:r>
            <a:r>
              <a:rPr lang="el-GR" altLang="el-GR" sz="2000" dirty="0" smtClean="0"/>
              <a:t>του κόστους ανά τμήμα και υπηρεσία,</a:t>
            </a:r>
          </a:p>
          <a:p>
            <a:pPr algn="just">
              <a:buFont typeface="Wingdings" pitchFamily="2" charset="2"/>
              <a:buChar char="§"/>
            </a:pPr>
            <a:r>
              <a:rPr lang="el-GR" altLang="el-GR" sz="2000" dirty="0" smtClean="0"/>
              <a:t> στην </a:t>
            </a:r>
            <a:r>
              <a:rPr lang="el-GR" altLang="el-GR" sz="2000" dirty="0" smtClean="0"/>
              <a:t>διαμόρφωση πραγματικών προϋπολογισμών και </a:t>
            </a:r>
          </a:p>
          <a:p>
            <a:pPr algn="just">
              <a:buFont typeface="Wingdings" pitchFamily="2" charset="2"/>
              <a:buChar char="§"/>
            </a:pPr>
            <a:r>
              <a:rPr lang="el-GR" altLang="el-GR" sz="2000" dirty="0" smtClean="0"/>
              <a:t> στην </a:t>
            </a:r>
            <a:r>
              <a:rPr lang="el-GR" altLang="el-GR" sz="2000" dirty="0" smtClean="0"/>
              <a:t>εμπλοκή των υπευθύνων (γιατρών κλπ) στην ευθύνη για τον έλεγχο του κόστους. </a:t>
            </a:r>
            <a:endParaRPr lang="el-GR" altLang="el-GR" sz="2000" dirty="0" smtClean="0"/>
          </a:p>
          <a:p>
            <a:pPr algn="just"/>
            <a:endParaRPr lang="en-US" altLang="el-GR" sz="2000" dirty="0" smtClean="0"/>
          </a:p>
          <a:p>
            <a:pPr algn="just">
              <a:buNone/>
            </a:pPr>
            <a:r>
              <a:rPr lang="el-GR" altLang="el-GR" sz="2000" dirty="0" smtClean="0"/>
              <a:t>Το σοβαρό αυτό κενό </a:t>
            </a:r>
            <a:r>
              <a:rPr lang="el-GR" altLang="el-GR" sz="2000" dirty="0" smtClean="0"/>
              <a:t>μπορεί </a:t>
            </a:r>
            <a:r>
              <a:rPr lang="el-GR" altLang="el-GR" sz="2000" dirty="0" smtClean="0"/>
              <a:t>να καλυφθεί </a:t>
            </a:r>
            <a:r>
              <a:rPr lang="el-GR" altLang="el-GR" sz="2000" dirty="0" smtClean="0"/>
              <a:t>από τη μέθοδο </a:t>
            </a:r>
            <a:r>
              <a:rPr lang="el-GR" altLang="el-GR" sz="2000" dirty="0" smtClean="0"/>
              <a:t>των </a:t>
            </a:r>
            <a:r>
              <a:rPr lang="el-GR" altLang="el-GR" sz="2000" dirty="0" smtClean="0"/>
              <a:t>τμηματικών προϋπολογισμών σε δεδουλευμένη βάση, </a:t>
            </a:r>
            <a:r>
              <a:rPr lang="el-GR" altLang="el-GR" sz="2000" dirty="0" smtClean="0"/>
              <a:t>η οποία θεωρείται επιτυχής ως προς την δυναμική που εισάγει στην Οικονομική Διοίκηση. </a:t>
            </a:r>
          </a:p>
        </p:txBody>
      </p:sp>
      <p:sp>
        <p:nvSpPr>
          <p:cNvPr id="7" name="Text Box 5"/>
          <p:cNvSpPr txBox="1">
            <a:spLocks noChangeArrowheads="1"/>
          </p:cNvSpPr>
          <p:nvPr/>
        </p:nvSpPr>
        <p:spPr bwMode="auto">
          <a:xfrm>
            <a:off x="0" y="1006475"/>
            <a:ext cx="9144000" cy="477838"/>
          </a:xfrm>
          <a:prstGeom prst="rect">
            <a:avLst/>
          </a:prstGeom>
          <a:noFill/>
          <a:ln w="9525">
            <a:noFill/>
            <a:miter lim="800000"/>
            <a:headEnd/>
            <a:tailEnd/>
          </a:ln>
          <a:effectLst/>
        </p:spPr>
        <p:txBody>
          <a:bodyPr>
            <a:spAutoFit/>
          </a:bodyPr>
          <a:lstStyle/>
          <a:p>
            <a:pPr algn="ctr">
              <a:defRPr/>
            </a:pPr>
            <a:r>
              <a:rPr lang="el-GR" sz="2500" b="1" dirty="0" smtClean="0">
                <a:solidFill>
                  <a:schemeClr val="hlink"/>
                </a:solidFill>
                <a:effectLst>
                  <a:outerShdw blurRad="38100" dist="38100" dir="2700000" algn="tl">
                    <a:srgbClr val="C0C0C0"/>
                  </a:outerShdw>
                </a:effectLst>
              </a:rPr>
              <a:t>Ταμειακοί Προϋπολογισμοί  </a:t>
            </a:r>
            <a:endParaRPr lang="el-GR" sz="2000" dirty="0">
              <a:solidFill>
                <a:schemeClr val="hlink"/>
              </a:solidFill>
              <a:effectLst>
                <a:outerShdw blurRad="38100" dist="38100" dir="2700000" algn="tl">
                  <a:srgbClr val="C0C0C0"/>
                </a:outerShdw>
              </a:effectLs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323528" y="692696"/>
            <a:ext cx="8820472" cy="851942"/>
          </a:xfrm>
        </p:spPr>
        <p:txBody>
          <a:bodyPr/>
          <a:lstStyle/>
          <a:p>
            <a:r>
              <a:rPr lang="el-GR" sz="2400" b="1" dirty="0">
                <a:solidFill>
                  <a:schemeClr val="hlink"/>
                </a:solidFill>
                <a:effectLst>
                  <a:outerShdw blurRad="38100" dist="38100" dir="2700000" algn="tl">
                    <a:srgbClr val="C0C0C0"/>
                  </a:outerShdw>
                </a:effectLst>
                <a:latin typeface="Arial" pitchFamily="34" charset="0"/>
                <a:cs typeface="Arial" pitchFamily="34" charset="0"/>
              </a:rPr>
              <a:t>Τμηματικός </a:t>
            </a:r>
            <a:r>
              <a:rPr lang="el-GR" sz="2400" b="1" dirty="0" smtClean="0">
                <a:solidFill>
                  <a:schemeClr val="hlink"/>
                </a:solidFill>
                <a:effectLst>
                  <a:outerShdw blurRad="38100" dist="38100" dir="2700000" algn="tl">
                    <a:srgbClr val="C0C0C0"/>
                  </a:outerShdw>
                </a:effectLst>
                <a:latin typeface="Arial" pitchFamily="34" charset="0"/>
                <a:cs typeface="Arial" pitchFamily="34" charset="0"/>
              </a:rPr>
              <a:t>Προϋπολογισμός </a:t>
            </a:r>
            <a:r>
              <a:rPr lang="en-US" sz="2400" b="1" dirty="0" smtClean="0">
                <a:solidFill>
                  <a:schemeClr val="hlink"/>
                </a:solidFill>
                <a:effectLst>
                  <a:outerShdw blurRad="38100" dist="38100" dir="2700000" algn="tl">
                    <a:srgbClr val="C0C0C0"/>
                  </a:outerShdw>
                </a:effectLst>
                <a:latin typeface="Arial" pitchFamily="34" charset="0"/>
                <a:cs typeface="Arial" pitchFamily="34" charset="0"/>
              </a:rPr>
              <a:t>(</a:t>
            </a:r>
            <a:r>
              <a:rPr lang="en-US" sz="2400" b="1" dirty="0">
                <a:solidFill>
                  <a:schemeClr val="hlink"/>
                </a:solidFill>
                <a:effectLst>
                  <a:outerShdw blurRad="38100" dist="38100" dir="2700000" algn="tl">
                    <a:srgbClr val="C0C0C0"/>
                  </a:outerShdw>
                </a:effectLst>
                <a:latin typeface="Arial" pitchFamily="34" charset="0"/>
                <a:cs typeface="Arial" pitchFamily="34" charset="0"/>
              </a:rPr>
              <a:t>departmental/clinical budget)</a:t>
            </a:r>
            <a:endParaRPr lang="el-GR" sz="2400" b="1" dirty="0">
              <a:solidFill>
                <a:schemeClr val="hlink"/>
              </a:solidFill>
              <a:effectLst>
                <a:outerShdw blurRad="38100" dist="38100" dir="2700000" algn="tl">
                  <a:srgbClr val="C0C0C0"/>
                </a:outerShdw>
              </a:effectLst>
              <a:latin typeface="Arial" pitchFamily="34" charset="0"/>
              <a:cs typeface="Arial" pitchFamily="34" charset="0"/>
            </a:endParaRPr>
          </a:p>
        </p:txBody>
      </p:sp>
      <p:sp>
        <p:nvSpPr>
          <p:cNvPr id="3" name="2 - Θέση περιεχομένου"/>
          <p:cNvSpPr>
            <a:spLocks noGrp="1"/>
          </p:cNvSpPr>
          <p:nvPr>
            <p:ph idx="1"/>
          </p:nvPr>
        </p:nvSpPr>
        <p:spPr>
          <a:xfrm>
            <a:off x="457200" y="1935163"/>
            <a:ext cx="8075240" cy="4302149"/>
          </a:xfrm>
        </p:spPr>
        <p:txBody>
          <a:bodyPr/>
          <a:lstStyle/>
          <a:p>
            <a:pPr algn="just">
              <a:buNone/>
            </a:pPr>
            <a:r>
              <a:rPr lang="el-GR" sz="2000" dirty="0">
                <a:latin typeface="Arial" pitchFamily="34" charset="0"/>
                <a:cs typeface="Arial" pitchFamily="34" charset="0"/>
              </a:rPr>
              <a:t>    </a:t>
            </a:r>
            <a:r>
              <a:rPr lang="el-GR" sz="2000" b="1" dirty="0" smtClean="0">
                <a:latin typeface="Arial" pitchFamily="34" charset="0"/>
                <a:cs typeface="Arial" pitchFamily="34" charset="0"/>
              </a:rPr>
              <a:t>Κατά </a:t>
            </a:r>
            <a:r>
              <a:rPr lang="el-GR" sz="2000" b="1" dirty="0">
                <a:latin typeface="Arial" pitchFamily="34" charset="0"/>
                <a:cs typeface="Arial" pitchFamily="34" charset="0"/>
              </a:rPr>
              <a:t>τμήμα προϋπολογισμός </a:t>
            </a:r>
            <a:r>
              <a:rPr lang="el-GR" sz="2000" dirty="0">
                <a:latin typeface="Arial" pitchFamily="34" charset="0"/>
                <a:cs typeface="Arial" pitchFamily="34" charset="0"/>
              </a:rPr>
              <a:t>είναι εκείνος ο οποίος αποτελείται από επιμέρους προϋπολογισμούς που συντάσσουν τα τμήματα (ή Κέντρα Κόστους / Υπευθυνότητας), στα οποία ο οργανισμός είναι διαρθρωμένος.</a:t>
            </a:r>
          </a:p>
          <a:p>
            <a:pPr algn="just"/>
            <a:endParaRPr lang="el-GR" altLang="el-GR" sz="2000" dirty="0">
              <a:latin typeface="Arial" pitchFamily="34" charset="0"/>
              <a:cs typeface="Arial" pitchFamily="34" charset="0"/>
            </a:endParaRPr>
          </a:p>
          <a:p>
            <a:pPr algn="just">
              <a:buNone/>
            </a:pPr>
            <a:r>
              <a:rPr lang="el-GR" altLang="el-GR" sz="2000" dirty="0">
                <a:latin typeface="Arial" pitchFamily="34" charset="0"/>
                <a:cs typeface="Arial" pitchFamily="34" charset="0"/>
              </a:rPr>
              <a:t>    Οι τμηματικοί προϋπολογισμοί είναι πιο </a:t>
            </a:r>
            <a:r>
              <a:rPr lang="el-GR" altLang="el-GR" sz="2000" b="1" dirty="0">
                <a:latin typeface="Arial" pitchFamily="34" charset="0"/>
                <a:cs typeface="Arial" pitchFamily="34" charset="0"/>
              </a:rPr>
              <a:t>ρεαλιστικοί</a:t>
            </a:r>
            <a:r>
              <a:rPr lang="el-GR" altLang="el-GR" sz="2000" dirty="0">
                <a:latin typeface="Arial" pitchFamily="34" charset="0"/>
                <a:cs typeface="Arial" pitchFamily="34" charset="0"/>
              </a:rPr>
              <a:t> καθώς οι πληροφορίες παρέχονται από τους ανθρώπους (γιατροί, νοσηλευτές) που είναι κοντά στο σημείο δράσης, δηλαδή τον ασθενή.</a:t>
            </a:r>
          </a:p>
          <a:p>
            <a:endParaRPr lang="el-GR" sz="2000" dirty="0">
              <a:latin typeface="Arial" pitchFamily="34" charset="0"/>
              <a:cs typeface="Arial" pitchFamily="34" charset="0"/>
            </a:endParaRPr>
          </a:p>
        </p:txBody>
      </p:sp>
      <p:sp>
        <p:nvSpPr>
          <p:cNvPr id="4" name="3 - Θέση αριθμού διαφάνειας"/>
          <p:cNvSpPr>
            <a:spLocks noGrp="1"/>
          </p:cNvSpPr>
          <p:nvPr>
            <p:ph type="sldNum" sz="quarter" idx="12"/>
          </p:nvPr>
        </p:nvSpPr>
        <p:spPr/>
        <p:txBody>
          <a:bodyPr/>
          <a:lstStyle/>
          <a:p>
            <a:pPr>
              <a:defRPr/>
            </a:pPr>
            <a:fld id="{DDC1C43E-901B-404A-A124-0A24E4047A5F}" type="slidenum">
              <a:rPr lang="el-GR" smtClean="0"/>
              <a:pPr>
                <a:defRPr/>
              </a:pPr>
              <a:t>6</a:t>
            </a:fld>
            <a:endParaRPr lang="el-G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6"/>
          <p:cNvSpPr>
            <a:spLocks noGrp="1" noChangeArrowheads="1"/>
          </p:cNvSpPr>
          <p:nvPr>
            <p:ph type="sldNum" sz="quarter" idx="12"/>
          </p:nvPr>
        </p:nvSpPr>
        <p:spPr/>
        <p:txBody>
          <a:bodyPr/>
          <a:lstStyle/>
          <a:p>
            <a:pPr>
              <a:defRPr/>
            </a:pPr>
            <a:fld id="{7A4E9AE9-ADBA-45EE-B558-9A727EF1E0BE}" type="slidenum">
              <a:rPr lang="el-GR"/>
              <a:pPr>
                <a:defRPr/>
              </a:pPr>
              <a:t>7</a:t>
            </a:fld>
            <a:endParaRPr lang="el-GR"/>
          </a:p>
        </p:txBody>
      </p:sp>
      <p:sp>
        <p:nvSpPr>
          <p:cNvPr id="4" name="Text Box 5"/>
          <p:cNvSpPr txBox="1">
            <a:spLocks noChangeArrowheads="1"/>
          </p:cNvSpPr>
          <p:nvPr/>
        </p:nvSpPr>
        <p:spPr bwMode="auto">
          <a:xfrm>
            <a:off x="683568" y="1484784"/>
            <a:ext cx="7776864" cy="4401205"/>
          </a:xfrm>
          <a:prstGeom prst="rect">
            <a:avLst/>
          </a:prstGeom>
          <a:noFill/>
          <a:ln w="31750">
            <a:noFill/>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9pPr>
          </a:lstStyle>
          <a:p>
            <a:pPr algn="just">
              <a:spcBef>
                <a:spcPct val="0"/>
              </a:spcBef>
              <a:buClrTx/>
              <a:buSzTx/>
              <a:buNone/>
            </a:pPr>
            <a:endParaRPr lang="el-GR" altLang="el-GR" sz="2000" dirty="0">
              <a:latin typeface="Arial" charset="0"/>
            </a:endParaRPr>
          </a:p>
          <a:p>
            <a:pPr algn="just">
              <a:spcBef>
                <a:spcPct val="0"/>
              </a:spcBef>
              <a:buClrTx/>
              <a:buSzTx/>
              <a:buNone/>
            </a:pPr>
            <a:r>
              <a:rPr lang="el-GR" altLang="el-GR" sz="2000" dirty="0">
                <a:latin typeface="Arial" charset="0"/>
              </a:rPr>
              <a:t>Η </a:t>
            </a:r>
            <a:r>
              <a:rPr lang="el-GR" altLang="el-GR" sz="2000" dirty="0" smtClean="0">
                <a:latin typeface="Arial" charset="0"/>
              </a:rPr>
              <a:t>εμπλοκή ιατρών</a:t>
            </a:r>
            <a:r>
              <a:rPr lang="el-GR" altLang="el-GR" sz="2000" dirty="0">
                <a:latin typeface="Arial" charset="0"/>
              </a:rPr>
              <a:t>, νοσηλευτριών, διοικητικών </a:t>
            </a:r>
            <a:r>
              <a:rPr lang="el-GR" altLang="el-GR" sz="2000" dirty="0" err="1">
                <a:latin typeface="Arial" charset="0"/>
              </a:rPr>
              <a:t>κ.λ.π</a:t>
            </a:r>
            <a:r>
              <a:rPr lang="el-GR" altLang="el-GR" sz="2000" dirty="0">
                <a:latin typeface="Arial" charset="0"/>
              </a:rPr>
              <a:t>. εργαζομένων στην διαδικασία κατάρτισης του προϋπολογισμού του τμήματός τους (</a:t>
            </a:r>
            <a:r>
              <a:rPr lang="el-GR" altLang="el-GR" sz="2000" b="1" dirty="0">
                <a:latin typeface="Arial" charset="0"/>
              </a:rPr>
              <a:t>συμμετοχικό </a:t>
            </a:r>
            <a:r>
              <a:rPr lang="en-US" altLang="el-GR" sz="2000" b="1" dirty="0">
                <a:latin typeface="Arial" charset="0"/>
              </a:rPr>
              <a:t>management</a:t>
            </a:r>
            <a:r>
              <a:rPr lang="el-GR" altLang="el-GR" sz="2000" dirty="0">
                <a:latin typeface="Arial" charset="0"/>
              </a:rPr>
              <a:t>), έχει σαν αποτέλεσμα την ευαισθητοποίησή τους για το κόστος των δραστηριοτήτων τους εφόσον είναι πλέον απαραίτητη η συμμετοχή τους στην προϋπολογιστική διαδικασία. </a:t>
            </a:r>
          </a:p>
          <a:p>
            <a:pPr algn="just">
              <a:spcBef>
                <a:spcPct val="0"/>
              </a:spcBef>
              <a:buClrTx/>
              <a:buSzTx/>
              <a:buNone/>
            </a:pPr>
            <a:endParaRPr lang="el-GR" altLang="el-GR" sz="2000" dirty="0">
              <a:latin typeface="Arial" charset="0"/>
            </a:endParaRPr>
          </a:p>
          <a:p>
            <a:pPr algn="just">
              <a:spcBef>
                <a:spcPct val="0"/>
              </a:spcBef>
              <a:buClrTx/>
              <a:buSzTx/>
              <a:buNone/>
            </a:pPr>
            <a:r>
              <a:rPr lang="el-GR" altLang="el-GR" sz="2000" dirty="0">
                <a:latin typeface="Arial" charset="0"/>
              </a:rPr>
              <a:t>Η κατάρτιση λοιπόν του προϋπολογισμού των Δημόσιων Μονάδων Υγείας σε δεδουλευμένη βάση μέσω των τμηματικών προϋπολογισμών, αποβλέπει στην </a:t>
            </a:r>
            <a:r>
              <a:rPr lang="el-GR" altLang="el-GR" sz="2000" b="1" dirty="0">
                <a:latin typeface="Arial" charset="0"/>
              </a:rPr>
              <a:t>αποκεντρωμένη νοσοκομειακή διαχείριση</a:t>
            </a:r>
            <a:r>
              <a:rPr lang="el-GR" altLang="el-GR" sz="2000" dirty="0">
                <a:latin typeface="Arial" charset="0"/>
              </a:rPr>
              <a:t>, η οποία επιτυγχάνεται με την κοινή δράση όλων των υπευθύνων στην διαδικασία κατάρτισης του</a:t>
            </a:r>
            <a:r>
              <a:rPr lang="en-US" altLang="el-GR" sz="2000" dirty="0">
                <a:latin typeface="Arial" charset="0"/>
              </a:rPr>
              <a:t> </a:t>
            </a:r>
            <a:r>
              <a:rPr lang="el-GR" altLang="el-GR" sz="2000" dirty="0">
                <a:latin typeface="Arial" charset="0"/>
              </a:rPr>
              <a:t>προϋπολογισμού.</a:t>
            </a:r>
          </a:p>
        </p:txBody>
      </p:sp>
      <p:sp>
        <p:nvSpPr>
          <p:cNvPr id="6" name="Text Box 5"/>
          <p:cNvSpPr txBox="1">
            <a:spLocks noChangeArrowheads="1"/>
          </p:cNvSpPr>
          <p:nvPr/>
        </p:nvSpPr>
        <p:spPr bwMode="auto">
          <a:xfrm>
            <a:off x="0" y="1006475"/>
            <a:ext cx="9144000" cy="477838"/>
          </a:xfrm>
          <a:prstGeom prst="rect">
            <a:avLst/>
          </a:prstGeom>
          <a:noFill/>
          <a:ln w="9525">
            <a:noFill/>
            <a:miter lim="800000"/>
            <a:headEnd/>
            <a:tailEnd/>
          </a:ln>
          <a:effectLst/>
        </p:spPr>
        <p:txBody>
          <a:bodyPr>
            <a:spAutoFit/>
          </a:bodyPr>
          <a:lstStyle/>
          <a:p>
            <a:pPr algn="ctr">
              <a:defRPr/>
            </a:pPr>
            <a:r>
              <a:rPr lang="el-GR" sz="2500" b="1" dirty="0" smtClean="0">
                <a:solidFill>
                  <a:schemeClr val="hlink"/>
                </a:solidFill>
                <a:effectLst>
                  <a:outerShdw blurRad="38100" dist="38100" dir="2700000" algn="tl">
                    <a:srgbClr val="C0C0C0"/>
                  </a:outerShdw>
                </a:effectLst>
              </a:rPr>
              <a:t>Αναμενόμενα οφέλη</a:t>
            </a:r>
            <a:endParaRPr lang="el-GR" sz="2000" dirty="0">
              <a:solidFill>
                <a:schemeClr val="hlink"/>
              </a:solidFill>
              <a:effectLst>
                <a:outerShdw blurRad="38100" dist="38100" dir="2700000" algn="tl">
                  <a:srgbClr val="C0C0C0"/>
                </a:outerShdw>
              </a:effectLst>
            </a:endParaRPr>
          </a:p>
        </p:txBody>
      </p:sp>
    </p:spTree>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6"/>
          <p:cNvSpPr>
            <a:spLocks noGrp="1" noChangeArrowheads="1"/>
          </p:cNvSpPr>
          <p:nvPr>
            <p:ph type="sldNum" sz="quarter" idx="12"/>
          </p:nvPr>
        </p:nvSpPr>
        <p:spPr/>
        <p:txBody>
          <a:bodyPr/>
          <a:lstStyle/>
          <a:p>
            <a:pPr>
              <a:defRPr/>
            </a:pPr>
            <a:fld id="{BE994BA9-91E7-4A12-B37C-2336C43DFEE5}" type="slidenum">
              <a:rPr lang="el-GR"/>
              <a:pPr>
                <a:defRPr/>
              </a:pPr>
              <a:t>8</a:t>
            </a:fld>
            <a:endParaRPr lang="el-GR"/>
          </a:p>
        </p:txBody>
      </p:sp>
      <p:sp>
        <p:nvSpPr>
          <p:cNvPr id="4" name="Text Box 5"/>
          <p:cNvSpPr txBox="1">
            <a:spLocks noChangeArrowheads="1"/>
          </p:cNvSpPr>
          <p:nvPr/>
        </p:nvSpPr>
        <p:spPr bwMode="auto">
          <a:xfrm>
            <a:off x="900113" y="2098591"/>
            <a:ext cx="7878762" cy="2862322"/>
          </a:xfrm>
          <a:prstGeom prst="rect">
            <a:avLst/>
          </a:prstGeom>
          <a:noFill/>
          <a:ln w="31750">
            <a:no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just">
              <a:defRPr/>
            </a:pPr>
            <a:r>
              <a:rPr lang="el-GR" sz="2000" dirty="0"/>
              <a:t>Η λειτουργία των τμηματικών προϋπολογισμών είναι μια </a:t>
            </a:r>
            <a:r>
              <a:rPr lang="el-GR" sz="2000" b="1" dirty="0"/>
              <a:t>συνεχής</a:t>
            </a:r>
            <a:r>
              <a:rPr lang="el-GR" sz="2000" dirty="0"/>
              <a:t> διαδικασία καθ’ όλη την διάρκεια του έτους που περιλαμβάνει:</a:t>
            </a:r>
          </a:p>
          <a:p>
            <a:pPr algn="just">
              <a:defRPr/>
            </a:pPr>
            <a:endParaRPr lang="el-GR" sz="2000" dirty="0"/>
          </a:p>
          <a:p>
            <a:pPr marL="342900" indent="-342900" algn="just">
              <a:buBlip>
                <a:blip r:embed="rId3"/>
              </a:buBlip>
              <a:defRPr/>
            </a:pPr>
            <a:r>
              <a:rPr lang="el-GR" sz="2000" dirty="0"/>
              <a:t>Το </a:t>
            </a:r>
            <a:r>
              <a:rPr lang="el-GR" sz="2000" b="1" dirty="0"/>
              <a:t>αρχικό</a:t>
            </a:r>
            <a:r>
              <a:rPr lang="el-GR" sz="2000" dirty="0"/>
              <a:t> στάδιο της κατάρτισής του από κάθε τμήμα</a:t>
            </a:r>
            <a:r>
              <a:rPr lang="en-US" sz="2000" dirty="0"/>
              <a:t>.</a:t>
            </a:r>
            <a:endParaRPr lang="el-GR" sz="2000" dirty="0"/>
          </a:p>
          <a:p>
            <a:pPr algn="just">
              <a:defRPr/>
            </a:pPr>
            <a:endParaRPr lang="el-GR" sz="1000" dirty="0"/>
          </a:p>
          <a:p>
            <a:pPr marL="342900" indent="-342900" algn="just">
              <a:buBlip>
                <a:blip r:embed="rId3"/>
              </a:buBlip>
              <a:defRPr/>
            </a:pPr>
            <a:r>
              <a:rPr lang="el-GR" sz="2000" dirty="0"/>
              <a:t>Το </a:t>
            </a:r>
            <a:r>
              <a:rPr lang="el-GR" sz="2000" b="1" dirty="0"/>
              <a:t>διαπραγματευτικό</a:t>
            </a:r>
            <a:r>
              <a:rPr lang="el-GR" sz="2000" dirty="0"/>
              <a:t> στάδιο των υπεύθυνων κάθε τμήματος με τον αρμόδιο υπεύθυνο του Νοσοκομείου.</a:t>
            </a:r>
          </a:p>
          <a:p>
            <a:pPr algn="just">
              <a:defRPr/>
            </a:pPr>
            <a:endParaRPr lang="el-GR" sz="1000" dirty="0"/>
          </a:p>
          <a:p>
            <a:pPr marL="342900" indent="-342900" algn="just">
              <a:buBlip>
                <a:blip r:embed="rId3"/>
              </a:buBlip>
              <a:defRPr/>
            </a:pPr>
            <a:r>
              <a:rPr lang="el-GR" sz="2000" dirty="0"/>
              <a:t>Το </a:t>
            </a:r>
            <a:r>
              <a:rPr lang="el-GR" sz="2000" b="1" dirty="0"/>
              <a:t>στάδιο του ελέγχου </a:t>
            </a:r>
            <a:r>
              <a:rPr lang="el-GR" sz="2000" dirty="0"/>
              <a:t>ανά τμήμα, για την πορεία εκτέλεσης του προϋπολογισμού του, μέσα στο έτος.</a:t>
            </a:r>
          </a:p>
        </p:txBody>
      </p:sp>
      <p:sp>
        <p:nvSpPr>
          <p:cNvPr id="6" name="Text Box 5"/>
          <p:cNvSpPr txBox="1">
            <a:spLocks noChangeArrowheads="1"/>
          </p:cNvSpPr>
          <p:nvPr/>
        </p:nvSpPr>
        <p:spPr bwMode="auto">
          <a:xfrm>
            <a:off x="0" y="1006475"/>
            <a:ext cx="9144000" cy="477838"/>
          </a:xfrm>
          <a:prstGeom prst="rect">
            <a:avLst/>
          </a:prstGeom>
          <a:noFill/>
          <a:ln w="9525">
            <a:noFill/>
            <a:miter lim="800000"/>
            <a:headEnd/>
            <a:tailEnd/>
          </a:ln>
          <a:effectLst/>
        </p:spPr>
        <p:txBody>
          <a:bodyPr>
            <a:spAutoFit/>
          </a:bodyPr>
          <a:lstStyle/>
          <a:p>
            <a:pPr algn="ctr">
              <a:defRPr/>
            </a:pPr>
            <a:r>
              <a:rPr lang="el-GR" sz="2500" b="1" dirty="0" smtClean="0">
                <a:solidFill>
                  <a:schemeClr val="hlink"/>
                </a:solidFill>
                <a:effectLst>
                  <a:outerShdw blurRad="38100" dist="38100" dir="2700000" algn="tl">
                    <a:srgbClr val="C0C0C0"/>
                  </a:outerShdw>
                </a:effectLst>
              </a:rPr>
              <a:t>Στάδια τμηματικού προϋπολογισμού</a:t>
            </a:r>
            <a:endParaRPr lang="el-GR" sz="2000" dirty="0">
              <a:solidFill>
                <a:schemeClr val="hlink"/>
              </a:solidFill>
              <a:effectLst>
                <a:outerShdw blurRad="38100" dist="38100" dir="2700000" algn="tl">
                  <a:srgbClr val="C0C0C0"/>
                </a:outerShdw>
              </a:effectLst>
            </a:endParaRPr>
          </a:p>
        </p:txBody>
      </p:sp>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 name="Rectangle 6"/>
          <p:cNvSpPr>
            <a:spLocks noGrp="1" noChangeArrowheads="1"/>
          </p:cNvSpPr>
          <p:nvPr>
            <p:ph type="sldNum" sz="quarter" idx="12"/>
          </p:nvPr>
        </p:nvSpPr>
        <p:spPr/>
        <p:txBody>
          <a:bodyPr/>
          <a:lstStyle/>
          <a:p>
            <a:pPr>
              <a:defRPr/>
            </a:pPr>
            <a:fld id="{DF319424-1F55-4843-A6EF-99F25B02A3C9}" type="slidenum">
              <a:rPr lang="el-GR"/>
              <a:pPr>
                <a:defRPr/>
              </a:pPr>
              <a:t>9</a:t>
            </a:fld>
            <a:endParaRPr lang="el-GR"/>
          </a:p>
        </p:txBody>
      </p:sp>
      <p:sp>
        <p:nvSpPr>
          <p:cNvPr id="5" name="Text Box 5"/>
          <p:cNvSpPr txBox="1">
            <a:spLocks noChangeArrowheads="1"/>
          </p:cNvSpPr>
          <p:nvPr/>
        </p:nvSpPr>
        <p:spPr bwMode="auto">
          <a:xfrm>
            <a:off x="1071563" y="2143125"/>
            <a:ext cx="7707312" cy="1343025"/>
          </a:xfrm>
          <a:prstGeom prst="rect">
            <a:avLst/>
          </a:prstGeom>
          <a:noFill/>
          <a:ln w="31750">
            <a:no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9pPr>
          </a:lstStyle>
          <a:p>
            <a:pPr eaLnBrk="1" hangingPunct="1">
              <a:spcBef>
                <a:spcPct val="0"/>
              </a:spcBef>
              <a:buClrTx/>
              <a:buSzTx/>
              <a:buFontTx/>
              <a:buNone/>
            </a:pPr>
            <a:r>
              <a:rPr lang="el-GR" altLang="el-GR" sz="2000" dirty="0">
                <a:latin typeface="Arial" charset="0"/>
              </a:rPr>
              <a:t>Στο παρακάτω διάγραμμα παρατίθεται η διαδικασία κατάρτισης του συνολικού και των επιμέρους προϋπολογισμών. </a:t>
            </a:r>
          </a:p>
          <a:p>
            <a:pPr eaLnBrk="1" hangingPunct="1">
              <a:spcBef>
                <a:spcPct val="0"/>
              </a:spcBef>
              <a:buClrTx/>
              <a:buSzTx/>
              <a:buFontTx/>
              <a:buNone/>
            </a:pPr>
            <a:r>
              <a:rPr lang="el-GR" altLang="el-GR" sz="2000" b="1" u="sng" dirty="0">
                <a:latin typeface="Arial" charset="0"/>
              </a:rPr>
              <a:t>Ο προϋπολογισμός εσόδων νοσηλείας είναι η βάση πάνω στην οποία αναπτύσσονται όλοι οι προϋπολογισμοί.</a:t>
            </a:r>
          </a:p>
        </p:txBody>
      </p:sp>
      <p:sp>
        <p:nvSpPr>
          <p:cNvPr id="3" name="Text Box 5"/>
          <p:cNvSpPr txBox="1">
            <a:spLocks noChangeArrowheads="1"/>
          </p:cNvSpPr>
          <p:nvPr/>
        </p:nvSpPr>
        <p:spPr bwMode="auto">
          <a:xfrm>
            <a:off x="0" y="1055688"/>
            <a:ext cx="9144000" cy="860425"/>
          </a:xfrm>
          <a:prstGeom prst="rect">
            <a:avLst/>
          </a:prstGeom>
          <a:noFill/>
          <a:ln w="9525">
            <a:noFill/>
            <a:miter lim="800000"/>
            <a:headEnd/>
            <a:tailEnd/>
          </a:ln>
          <a:effectLst/>
        </p:spPr>
        <p:txBody>
          <a:bodyPr>
            <a:spAutoFit/>
          </a:bodyPr>
          <a:lstStyle/>
          <a:p>
            <a:pPr algn="ctr">
              <a:defRPr/>
            </a:pPr>
            <a:r>
              <a:rPr lang="el-GR" sz="2500" b="1" dirty="0">
                <a:solidFill>
                  <a:schemeClr val="hlink"/>
                </a:solidFill>
                <a:effectLst>
                  <a:outerShdw blurRad="38100" dist="38100" dir="2700000" algn="tl">
                    <a:srgbClr val="C0C0C0"/>
                  </a:outerShdw>
                </a:effectLst>
              </a:rPr>
              <a:t>Ανάπτυξη Υποδείγματος</a:t>
            </a:r>
            <a:r>
              <a:rPr lang="en-US" sz="2500" b="1" dirty="0">
                <a:solidFill>
                  <a:schemeClr val="hlink"/>
                </a:solidFill>
                <a:effectLst>
                  <a:outerShdw blurRad="38100" dist="38100" dir="2700000" algn="tl">
                    <a:srgbClr val="C0C0C0"/>
                  </a:outerShdw>
                </a:effectLst>
              </a:rPr>
              <a:t> </a:t>
            </a:r>
            <a:r>
              <a:rPr lang="el-GR" sz="2500" b="1" dirty="0">
                <a:solidFill>
                  <a:schemeClr val="hlink"/>
                </a:solidFill>
                <a:effectLst>
                  <a:outerShdw blurRad="38100" dist="38100" dir="2700000" algn="tl">
                    <a:srgbClr val="C0C0C0"/>
                  </a:outerShdw>
                </a:effectLst>
              </a:rPr>
              <a:t>Προϋπολογισμού </a:t>
            </a:r>
            <a:endParaRPr lang="en-US" sz="2500" b="1" dirty="0">
              <a:solidFill>
                <a:schemeClr val="hlink"/>
              </a:solidFill>
              <a:effectLst>
                <a:outerShdw blurRad="38100" dist="38100" dir="2700000" algn="tl">
                  <a:srgbClr val="C0C0C0"/>
                </a:outerShdw>
              </a:effectLst>
            </a:endParaRPr>
          </a:p>
          <a:p>
            <a:pPr algn="ctr">
              <a:defRPr/>
            </a:pPr>
            <a:r>
              <a:rPr lang="el-GR" sz="2500" b="1" dirty="0">
                <a:solidFill>
                  <a:schemeClr val="hlink"/>
                </a:solidFill>
                <a:effectLst>
                  <a:outerShdw blurRad="38100" dist="38100" dir="2700000" algn="tl">
                    <a:srgbClr val="C0C0C0"/>
                  </a:outerShdw>
                </a:effectLst>
              </a:rPr>
              <a:t>κατά τμήμα σε</a:t>
            </a:r>
            <a:r>
              <a:rPr lang="en-US" sz="2500" b="1" dirty="0">
                <a:solidFill>
                  <a:schemeClr val="hlink"/>
                </a:solidFill>
                <a:effectLst>
                  <a:outerShdw blurRad="38100" dist="38100" dir="2700000" algn="tl">
                    <a:srgbClr val="C0C0C0"/>
                  </a:outerShdw>
                </a:effectLst>
              </a:rPr>
              <a:t> </a:t>
            </a:r>
            <a:r>
              <a:rPr lang="el-GR" sz="2500" b="1" dirty="0">
                <a:solidFill>
                  <a:schemeClr val="hlink"/>
                </a:solidFill>
                <a:effectLst>
                  <a:outerShdw blurRad="38100" dist="38100" dir="2700000" algn="tl">
                    <a:srgbClr val="C0C0C0"/>
                  </a:outerShdw>
                </a:effectLst>
              </a:rPr>
              <a:t>δεδουλευμένη βάση</a:t>
            </a:r>
          </a:p>
        </p:txBody>
      </p:sp>
      <p:sp>
        <p:nvSpPr>
          <p:cNvPr id="9233" name="Text Box 17"/>
          <p:cNvSpPr txBox="1">
            <a:spLocks noChangeArrowheads="1"/>
          </p:cNvSpPr>
          <p:nvPr/>
        </p:nvSpPr>
        <p:spPr bwMode="auto">
          <a:xfrm>
            <a:off x="4062413" y="3716338"/>
            <a:ext cx="1374775" cy="406400"/>
          </a:xfrm>
          <a:prstGeom prst="rect">
            <a:avLst/>
          </a:prstGeom>
          <a:solidFill>
            <a:schemeClr val="accent1">
              <a:lumMod val="60000"/>
              <a:lumOff val="40000"/>
            </a:schemeClr>
          </a:solidFill>
          <a:ln w="9525">
            <a:solidFill>
              <a:srgbClr val="000080"/>
            </a:solidFill>
            <a:miter lim="800000"/>
            <a:headEnd/>
            <a:tailEnd/>
          </a:ln>
        </p:spPr>
        <p:txBody>
          <a:bodyPr wrap="none" lIns="90000" tIns="46800" rIns="90000" bIns="46800">
            <a:spAutoFit/>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9pPr>
          </a:lstStyle>
          <a:p>
            <a:pPr algn="ctr" eaLnBrk="1" hangingPunct="1">
              <a:spcBef>
                <a:spcPct val="0"/>
              </a:spcBef>
              <a:buClrTx/>
              <a:buSzTx/>
              <a:buFontTx/>
              <a:buNone/>
            </a:pPr>
            <a:r>
              <a:rPr lang="el-GR" altLang="el-GR" sz="1000" b="1" dirty="0">
                <a:solidFill>
                  <a:schemeClr val="bg1"/>
                </a:solidFill>
                <a:latin typeface="Arial" charset="0"/>
              </a:rPr>
              <a:t>Προϋπολογισμός</a:t>
            </a:r>
          </a:p>
          <a:p>
            <a:pPr algn="ctr" eaLnBrk="1" hangingPunct="1">
              <a:spcBef>
                <a:spcPct val="0"/>
              </a:spcBef>
              <a:buClrTx/>
              <a:buSzTx/>
              <a:buFontTx/>
              <a:buNone/>
            </a:pPr>
            <a:r>
              <a:rPr lang="el-GR" altLang="el-GR" sz="1000" b="1" dirty="0">
                <a:solidFill>
                  <a:schemeClr val="bg1"/>
                </a:solidFill>
                <a:latin typeface="Arial" charset="0"/>
              </a:rPr>
              <a:t>Εσόδων Νοσηλείας</a:t>
            </a:r>
          </a:p>
        </p:txBody>
      </p:sp>
      <p:sp>
        <p:nvSpPr>
          <p:cNvPr id="9234" name="Text Box 18"/>
          <p:cNvSpPr txBox="1">
            <a:spLocks noChangeArrowheads="1"/>
          </p:cNvSpPr>
          <p:nvPr/>
        </p:nvSpPr>
        <p:spPr bwMode="auto">
          <a:xfrm>
            <a:off x="4081463" y="4318000"/>
            <a:ext cx="1344612" cy="406400"/>
          </a:xfrm>
          <a:prstGeom prst="rect">
            <a:avLst/>
          </a:prstGeom>
          <a:solidFill>
            <a:schemeClr val="accent1">
              <a:lumMod val="60000"/>
              <a:lumOff val="40000"/>
            </a:schemeClr>
          </a:solidFill>
          <a:ln w="9525">
            <a:solidFill>
              <a:srgbClr val="000080"/>
            </a:solidFill>
            <a:miter lim="800000"/>
            <a:headEnd/>
            <a:tailEnd/>
          </a:ln>
        </p:spPr>
        <p:txBody>
          <a:bodyPr wrap="none" lIns="90000" tIns="46800" rIns="90000" bIns="46800">
            <a:spAutoFit/>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9pPr>
          </a:lstStyle>
          <a:p>
            <a:pPr algn="ctr" eaLnBrk="1" hangingPunct="1">
              <a:spcBef>
                <a:spcPct val="0"/>
              </a:spcBef>
              <a:buClrTx/>
              <a:buSzTx/>
              <a:buFontTx/>
              <a:buNone/>
            </a:pPr>
            <a:r>
              <a:rPr lang="el-GR" altLang="el-GR" sz="1000" b="1" dirty="0">
                <a:solidFill>
                  <a:schemeClr val="bg1"/>
                </a:solidFill>
                <a:latin typeface="Arial" charset="0"/>
              </a:rPr>
              <a:t>Προϋπολογισμός</a:t>
            </a:r>
          </a:p>
          <a:p>
            <a:pPr algn="ctr" eaLnBrk="1" hangingPunct="1">
              <a:spcBef>
                <a:spcPct val="0"/>
              </a:spcBef>
              <a:buClrTx/>
              <a:buSzTx/>
              <a:buFontTx/>
              <a:buNone/>
            </a:pPr>
            <a:r>
              <a:rPr lang="el-GR" altLang="el-GR" sz="1000" b="1" dirty="0">
                <a:solidFill>
                  <a:schemeClr val="bg1"/>
                </a:solidFill>
                <a:latin typeface="Arial" charset="0"/>
              </a:rPr>
              <a:t>Εξόδων Νοσηλείας</a:t>
            </a:r>
          </a:p>
        </p:txBody>
      </p:sp>
      <p:sp>
        <p:nvSpPr>
          <p:cNvPr id="9235" name="Text Box 19"/>
          <p:cNvSpPr txBox="1">
            <a:spLocks noChangeArrowheads="1"/>
          </p:cNvSpPr>
          <p:nvPr/>
        </p:nvSpPr>
        <p:spPr bwMode="auto">
          <a:xfrm>
            <a:off x="4067175" y="4967288"/>
            <a:ext cx="1368425" cy="406400"/>
          </a:xfrm>
          <a:prstGeom prst="rect">
            <a:avLst/>
          </a:prstGeom>
          <a:solidFill>
            <a:schemeClr val="accent1">
              <a:lumMod val="60000"/>
              <a:lumOff val="40000"/>
            </a:schemeClr>
          </a:solidFill>
          <a:ln w="9525">
            <a:solidFill>
              <a:srgbClr val="000080"/>
            </a:solidFill>
            <a:miter lim="800000"/>
            <a:headEnd/>
            <a:tailEnd/>
          </a:ln>
        </p:spPr>
        <p:txBody>
          <a:bodyPr lIns="90000" tIns="46800" rIns="90000" bIns="46800">
            <a:spAutoFit/>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9pPr>
          </a:lstStyle>
          <a:p>
            <a:pPr algn="ctr" eaLnBrk="1" hangingPunct="1">
              <a:spcBef>
                <a:spcPct val="0"/>
              </a:spcBef>
              <a:buClrTx/>
              <a:buSzTx/>
              <a:buFontTx/>
              <a:buNone/>
            </a:pPr>
            <a:r>
              <a:rPr lang="el-GR" altLang="el-GR" sz="1000" b="1">
                <a:solidFill>
                  <a:schemeClr val="bg1"/>
                </a:solidFill>
                <a:latin typeface="Arial" charset="0"/>
              </a:rPr>
              <a:t>Προϋπολογισμοί</a:t>
            </a:r>
          </a:p>
          <a:p>
            <a:pPr algn="ctr" eaLnBrk="1" hangingPunct="1">
              <a:spcBef>
                <a:spcPct val="0"/>
              </a:spcBef>
              <a:buClrTx/>
              <a:buSzTx/>
              <a:buFontTx/>
              <a:buNone/>
            </a:pPr>
            <a:r>
              <a:rPr lang="el-GR" altLang="el-GR" sz="1000" b="1">
                <a:solidFill>
                  <a:schemeClr val="bg1"/>
                </a:solidFill>
                <a:latin typeface="Arial" charset="0"/>
              </a:rPr>
              <a:t>Άμεσης Εργασίας</a:t>
            </a:r>
          </a:p>
        </p:txBody>
      </p:sp>
      <p:sp>
        <p:nvSpPr>
          <p:cNvPr id="9236" name="Text Box 20"/>
          <p:cNvSpPr txBox="1">
            <a:spLocks noChangeArrowheads="1"/>
          </p:cNvSpPr>
          <p:nvPr/>
        </p:nvSpPr>
        <p:spPr bwMode="auto">
          <a:xfrm>
            <a:off x="4067175" y="5614988"/>
            <a:ext cx="1368425" cy="406400"/>
          </a:xfrm>
          <a:prstGeom prst="rect">
            <a:avLst/>
          </a:prstGeom>
          <a:solidFill>
            <a:schemeClr val="accent1">
              <a:lumMod val="60000"/>
              <a:lumOff val="40000"/>
            </a:schemeClr>
          </a:solidFill>
          <a:ln w="9525">
            <a:solidFill>
              <a:srgbClr val="000080"/>
            </a:solidFill>
            <a:miter lim="800000"/>
            <a:headEnd/>
            <a:tailEnd/>
          </a:ln>
        </p:spPr>
        <p:txBody>
          <a:bodyPr lIns="90000" tIns="46800" rIns="90000" bIns="46800">
            <a:spAutoFit/>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9pPr>
          </a:lstStyle>
          <a:p>
            <a:pPr algn="ctr" eaLnBrk="1" hangingPunct="1">
              <a:spcBef>
                <a:spcPct val="0"/>
              </a:spcBef>
              <a:buClrTx/>
              <a:buSzTx/>
              <a:buFontTx/>
              <a:buNone/>
            </a:pPr>
            <a:r>
              <a:rPr lang="el-GR" altLang="el-GR" sz="1000" b="1">
                <a:solidFill>
                  <a:schemeClr val="bg1"/>
                </a:solidFill>
                <a:latin typeface="Arial" charset="0"/>
              </a:rPr>
              <a:t>Προϋπολογισμός</a:t>
            </a:r>
          </a:p>
          <a:p>
            <a:pPr algn="ctr" eaLnBrk="1" hangingPunct="1">
              <a:spcBef>
                <a:spcPct val="0"/>
              </a:spcBef>
              <a:buClrTx/>
              <a:buSzTx/>
              <a:buFontTx/>
              <a:buNone/>
            </a:pPr>
            <a:r>
              <a:rPr lang="el-GR" altLang="el-GR" sz="1000" b="1">
                <a:solidFill>
                  <a:schemeClr val="bg1"/>
                </a:solidFill>
                <a:latin typeface="Arial" charset="0"/>
              </a:rPr>
              <a:t>Μετρητών</a:t>
            </a:r>
          </a:p>
        </p:txBody>
      </p:sp>
      <p:sp>
        <p:nvSpPr>
          <p:cNvPr id="9237" name="Text Box 21"/>
          <p:cNvSpPr txBox="1">
            <a:spLocks noChangeArrowheads="1"/>
          </p:cNvSpPr>
          <p:nvPr/>
        </p:nvSpPr>
        <p:spPr bwMode="auto">
          <a:xfrm>
            <a:off x="3419475" y="6118225"/>
            <a:ext cx="2592388" cy="40640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lIns="90000" tIns="46800" rIns="90000" bIns="46800">
            <a:spAutoFit/>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9pPr>
          </a:lstStyle>
          <a:p>
            <a:pPr algn="ctr" eaLnBrk="1" hangingPunct="1">
              <a:spcBef>
                <a:spcPct val="0"/>
              </a:spcBef>
              <a:buClrTx/>
              <a:buSzTx/>
              <a:buFontTx/>
              <a:buNone/>
            </a:pPr>
            <a:r>
              <a:rPr lang="el-GR" altLang="el-GR" sz="1000" b="1" dirty="0">
                <a:latin typeface="Arial" charset="0"/>
              </a:rPr>
              <a:t>Προϋπολογιζόμενες</a:t>
            </a:r>
          </a:p>
          <a:p>
            <a:pPr algn="ctr" eaLnBrk="1" hangingPunct="1">
              <a:spcBef>
                <a:spcPct val="0"/>
              </a:spcBef>
              <a:buClrTx/>
              <a:buSzTx/>
              <a:buFontTx/>
              <a:buNone/>
            </a:pPr>
            <a:r>
              <a:rPr lang="el-GR" altLang="el-GR" sz="1000" b="1" dirty="0">
                <a:latin typeface="Arial" charset="0"/>
              </a:rPr>
              <a:t>Χρηματοοικονομικές Καταστάσεις</a:t>
            </a:r>
          </a:p>
        </p:txBody>
      </p:sp>
      <p:sp>
        <p:nvSpPr>
          <p:cNvPr id="9238" name="Text Box 22"/>
          <p:cNvSpPr txBox="1">
            <a:spLocks noChangeArrowheads="1"/>
          </p:cNvSpPr>
          <p:nvPr/>
        </p:nvSpPr>
        <p:spPr bwMode="auto">
          <a:xfrm>
            <a:off x="1897063" y="4149725"/>
            <a:ext cx="1249362" cy="558800"/>
          </a:xfrm>
          <a:prstGeom prst="rect">
            <a:avLst/>
          </a:prstGeom>
          <a:solidFill>
            <a:schemeClr val="accent1">
              <a:lumMod val="60000"/>
              <a:lumOff val="40000"/>
            </a:schemeClr>
          </a:solidFill>
          <a:ln w="9525">
            <a:solidFill>
              <a:srgbClr val="000080"/>
            </a:solidFill>
            <a:miter lim="800000"/>
            <a:headEnd/>
            <a:tailEnd/>
          </a:ln>
        </p:spPr>
        <p:txBody>
          <a:bodyPr wrap="none" lIns="90000" tIns="46800" rIns="90000" bIns="46800">
            <a:spAutoFit/>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9pPr>
          </a:lstStyle>
          <a:p>
            <a:pPr algn="ctr" eaLnBrk="1" hangingPunct="1">
              <a:spcBef>
                <a:spcPct val="0"/>
              </a:spcBef>
              <a:buClrTx/>
              <a:buSzTx/>
              <a:buFontTx/>
              <a:buNone/>
            </a:pPr>
            <a:r>
              <a:rPr lang="el-GR" altLang="el-GR" sz="1000" b="1" dirty="0">
                <a:solidFill>
                  <a:schemeClr val="bg1"/>
                </a:solidFill>
                <a:latin typeface="Arial" charset="0"/>
              </a:rPr>
              <a:t>Προϋπολογισμός</a:t>
            </a:r>
          </a:p>
          <a:p>
            <a:pPr algn="ctr" eaLnBrk="1" hangingPunct="1">
              <a:spcBef>
                <a:spcPct val="0"/>
              </a:spcBef>
              <a:buClrTx/>
              <a:buSzTx/>
              <a:buFontTx/>
              <a:buNone/>
            </a:pPr>
            <a:r>
              <a:rPr lang="el-GR" altLang="el-GR" sz="1000" b="1" dirty="0">
                <a:solidFill>
                  <a:schemeClr val="bg1"/>
                </a:solidFill>
                <a:latin typeface="Arial" charset="0"/>
              </a:rPr>
              <a:t>Άμεσων Υλικών</a:t>
            </a:r>
          </a:p>
          <a:p>
            <a:pPr algn="ctr" eaLnBrk="1" hangingPunct="1">
              <a:spcBef>
                <a:spcPct val="0"/>
              </a:spcBef>
              <a:buClrTx/>
              <a:buSzTx/>
              <a:buFontTx/>
              <a:buNone/>
            </a:pPr>
            <a:r>
              <a:rPr lang="el-GR" altLang="el-GR" sz="1000" b="1" dirty="0">
                <a:solidFill>
                  <a:schemeClr val="bg1"/>
                </a:solidFill>
                <a:latin typeface="Arial" charset="0"/>
              </a:rPr>
              <a:t>Ανά Τμήμα</a:t>
            </a:r>
          </a:p>
        </p:txBody>
      </p:sp>
      <p:sp>
        <p:nvSpPr>
          <p:cNvPr id="9240" name="Text Box 24"/>
          <p:cNvSpPr txBox="1">
            <a:spLocks noChangeArrowheads="1"/>
          </p:cNvSpPr>
          <p:nvPr/>
        </p:nvSpPr>
        <p:spPr bwMode="auto">
          <a:xfrm>
            <a:off x="5956300" y="4221163"/>
            <a:ext cx="2432050" cy="558800"/>
          </a:xfrm>
          <a:prstGeom prst="rect">
            <a:avLst/>
          </a:prstGeom>
          <a:solidFill>
            <a:schemeClr val="accent1">
              <a:lumMod val="60000"/>
              <a:lumOff val="40000"/>
            </a:schemeClr>
          </a:solidFill>
          <a:ln w="9525">
            <a:solidFill>
              <a:srgbClr val="000080"/>
            </a:solidFill>
            <a:miter lim="800000"/>
            <a:headEnd/>
            <a:tailEnd/>
          </a:ln>
        </p:spPr>
        <p:txBody>
          <a:bodyPr wrap="none" lIns="90000" tIns="46800" rIns="90000" bIns="46800">
            <a:spAutoFit/>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9pPr>
          </a:lstStyle>
          <a:p>
            <a:pPr algn="ctr" eaLnBrk="1" hangingPunct="1">
              <a:spcBef>
                <a:spcPct val="0"/>
              </a:spcBef>
              <a:buClrTx/>
              <a:buSzTx/>
              <a:buFontTx/>
              <a:buNone/>
            </a:pPr>
            <a:r>
              <a:rPr lang="el-GR" altLang="el-GR" sz="1000" b="1" dirty="0">
                <a:solidFill>
                  <a:schemeClr val="bg1"/>
                </a:solidFill>
                <a:latin typeface="Arial" charset="0"/>
              </a:rPr>
              <a:t>Προϋπολογισμοί</a:t>
            </a:r>
          </a:p>
          <a:p>
            <a:pPr algn="ctr" eaLnBrk="1" hangingPunct="1">
              <a:spcBef>
                <a:spcPct val="0"/>
              </a:spcBef>
              <a:buClrTx/>
              <a:buSzTx/>
              <a:buFontTx/>
              <a:buNone/>
            </a:pPr>
            <a:r>
              <a:rPr lang="el-GR" altLang="el-GR" sz="1000" b="1" dirty="0">
                <a:solidFill>
                  <a:schemeClr val="bg1"/>
                </a:solidFill>
                <a:latin typeface="Arial" charset="0"/>
              </a:rPr>
              <a:t>Έμμεσης Εργασίας</a:t>
            </a:r>
          </a:p>
          <a:p>
            <a:pPr algn="ctr" eaLnBrk="1" hangingPunct="1">
              <a:spcBef>
                <a:spcPct val="0"/>
              </a:spcBef>
              <a:buClrTx/>
              <a:buSzTx/>
              <a:buFontTx/>
              <a:buNone/>
            </a:pPr>
            <a:r>
              <a:rPr lang="el-GR" altLang="el-GR" sz="1000" b="1" dirty="0">
                <a:solidFill>
                  <a:schemeClr val="bg1"/>
                </a:solidFill>
                <a:latin typeface="Arial" charset="0"/>
              </a:rPr>
              <a:t>(Διοίκησης &amp; Τεχνικού Προσωπικού)</a:t>
            </a:r>
          </a:p>
        </p:txBody>
      </p:sp>
      <p:sp>
        <p:nvSpPr>
          <p:cNvPr id="9241" name="Text Box 25"/>
          <p:cNvSpPr txBox="1">
            <a:spLocks noChangeArrowheads="1"/>
          </p:cNvSpPr>
          <p:nvPr/>
        </p:nvSpPr>
        <p:spPr bwMode="auto">
          <a:xfrm>
            <a:off x="6516688" y="5013325"/>
            <a:ext cx="1368425" cy="406400"/>
          </a:xfrm>
          <a:prstGeom prst="rect">
            <a:avLst/>
          </a:prstGeom>
          <a:solidFill>
            <a:schemeClr val="accent1">
              <a:lumMod val="60000"/>
              <a:lumOff val="40000"/>
            </a:schemeClr>
          </a:solidFill>
          <a:ln w="9525">
            <a:solidFill>
              <a:srgbClr val="000080"/>
            </a:solidFill>
            <a:miter lim="800000"/>
            <a:headEnd/>
            <a:tailEnd/>
          </a:ln>
        </p:spPr>
        <p:txBody>
          <a:bodyPr lIns="90000" tIns="46800" rIns="90000" bIns="46800">
            <a:spAutoFit/>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9pPr>
          </a:lstStyle>
          <a:p>
            <a:pPr algn="ctr" eaLnBrk="1" hangingPunct="1">
              <a:spcBef>
                <a:spcPct val="0"/>
              </a:spcBef>
              <a:buClrTx/>
              <a:buSzTx/>
              <a:buFontTx/>
              <a:buNone/>
            </a:pPr>
            <a:r>
              <a:rPr lang="el-GR" altLang="el-GR" sz="1000" b="1">
                <a:solidFill>
                  <a:schemeClr val="bg1"/>
                </a:solidFill>
                <a:latin typeface="Arial" charset="0"/>
              </a:rPr>
              <a:t>Προϋπολογισμός</a:t>
            </a:r>
          </a:p>
          <a:p>
            <a:pPr algn="ctr" eaLnBrk="1" hangingPunct="1">
              <a:spcBef>
                <a:spcPct val="0"/>
              </a:spcBef>
              <a:buClrTx/>
              <a:buSzTx/>
              <a:buFontTx/>
              <a:buNone/>
            </a:pPr>
            <a:r>
              <a:rPr lang="el-GR" altLang="el-GR" sz="1000" b="1">
                <a:solidFill>
                  <a:schemeClr val="bg1"/>
                </a:solidFill>
                <a:latin typeface="Arial" charset="0"/>
              </a:rPr>
              <a:t>Έμμεσων Υλικών</a:t>
            </a:r>
          </a:p>
        </p:txBody>
      </p:sp>
      <p:sp>
        <p:nvSpPr>
          <p:cNvPr id="9243" name="Line 27"/>
          <p:cNvSpPr>
            <a:spLocks noChangeShapeType="1"/>
          </p:cNvSpPr>
          <p:nvPr/>
        </p:nvSpPr>
        <p:spPr bwMode="auto">
          <a:xfrm flipH="1">
            <a:off x="5435600" y="3933825"/>
            <a:ext cx="1728788" cy="0"/>
          </a:xfrm>
          <a:prstGeom prst="line">
            <a:avLst/>
          </a:prstGeom>
          <a:noFill/>
          <a:ln w="25400">
            <a:solidFill>
              <a:srgbClr val="800000"/>
            </a:solidFill>
            <a:round/>
            <a:headEnd/>
            <a:tailEnd type="triangle" w="med" len="med"/>
          </a:ln>
          <a:extLst>
            <a:ext uri="{909E8E84-426E-40DD-AFC4-6F175D3DCCD1}">
              <a14:hiddenFill xmlns:a14="http://schemas.microsoft.com/office/drawing/2010/main" xmlns="">
                <a:noFill/>
              </a14:hiddenFill>
            </a:ext>
          </a:extLst>
        </p:spPr>
        <p:txBody>
          <a:bodyPr wrap="none"/>
          <a:lstStyle/>
          <a:p>
            <a:endParaRPr lang="el-GR"/>
          </a:p>
        </p:txBody>
      </p:sp>
      <p:sp>
        <p:nvSpPr>
          <p:cNvPr id="9244" name="Line 28"/>
          <p:cNvSpPr>
            <a:spLocks noChangeShapeType="1"/>
          </p:cNvSpPr>
          <p:nvPr/>
        </p:nvSpPr>
        <p:spPr bwMode="auto">
          <a:xfrm>
            <a:off x="7164388" y="3933825"/>
            <a:ext cx="0" cy="287338"/>
          </a:xfrm>
          <a:prstGeom prst="line">
            <a:avLst/>
          </a:prstGeom>
          <a:noFill/>
          <a:ln w="25400">
            <a:solidFill>
              <a:srgbClr val="800000"/>
            </a:solidFill>
            <a:round/>
            <a:headEnd/>
            <a:tailEnd type="triangle" w="med" len="med"/>
          </a:ln>
          <a:extLst>
            <a:ext uri="{909E8E84-426E-40DD-AFC4-6F175D3DCCD1}">
              <a14:hiddenFill xmlns:a14="http://schemas.microsoft.com/office/drawing/2010/main" xmlns="">
                <a:noFill/>
              </a14:hiddenFill>
            </a:ext>
          </a:extLst>
        </p:spPr>
        <p:txBody>
          <a:bodyPr wrap="none"/>
          <a:lstStyle/>
          <a:p>
            <a:endParaRPr lang="el-GR"/>
          </a:p>
        </p:txBody>
      </p:sp>
      <p:sp>
        <p:nvSpPr>
          <p:cNvPr id="9246" name="Line 30"/>
          <p:cNvSpPr>
            <a:spLocks noChangeShapeType="1"/>
          </p:cNvSpPr>
          <p:nvPr/>
        </p:nvSpPr>
        <p:spPr bwMode="auto">
          <a:xfrm flipH="1">
            <a:off x="1331913" y="3933825"/>
            <a:ext cx="2735262" cy="0"/>
          </a:xfrm>
          <a:prstGeom prst="line">
            <a:avLst/>
          </a:prstGeom>
          <a:noFill/>
          <a:ln w="25400">
            <a:solidFill>
              <a:srgbClr val="800000"/>
            </a:solidFill>
            <a:round/>
            <a:headEnd/>
            <a:tailEnd/>
          </a:ln>
          <a:extLst>
            <a:ext uri="{909E8E84-426E-40DD-AFC4-6F175D3DCCD1}">
              <a14:hiddenFill xmlns:a14="http://schemas.microsoft.com/office/drawing/2010/main" xmlns="">
                <a:noFill/>
              </a14:hiddenFill>
            </a:ext>
          </a:extLst>
        </p:spPr>
        <p:txBody>
          <a:bodyPr wrap="none"/>
          <a:lstStyle/>
          <a:p>
            <a:endParaRPr lang="el-GR"/>
          </a:p>
        </p:txBody>
      </p:sp>
      <p:sp>
        <p:nvSpPr>
          <p:cNvPr id="9247" name="Line 31"/>
          <p:cNvSpPr>
            <a:spLocks noChangeShapeType="1"/>
          </p:cNvSpPr>
          <p:nvPr/>
        </p:nvSpPr>
        <p:spPr bwMode="auto">
          <a:xfrm>
            <a:off x="1331913" y="3933825"/>
            <a:ext cx="0" cy="2374900"/>
          </a:xfrm>
          <a:prstGeom prst="line">
            <a:avLst/>
          </a:prstGeom>
          <a:noFill/>
          <a:ln w="25400">
            <a:solidFill>
              <a:srgbClr val="800000"/>
            </a:solidFill>
            <a:round/>
            <a:headEnd/>
            <a:tailEnd/>
          </a:ln>
          <a:extLst>
            <a:ext uri="{909E8E84-426E-40DD-AFC4-6F175D3DCCD1}">
              <a14:hiddenFill xmlns:a14="http://schemas.microsoft.com/office/drawing/2010/main" xmlns="">
                <a:noFill/>
              </a14:hiddenFill>
            </a:ext>
          </a:extLst>
        </p:spPr>
        <p:txBody>
          <a:bodyPr wrap="none"/>
          <a:lstStyle/>
          <a:p>
            <a:endParaRPr lang="el-GR"/>
          </a:p>
        </p:txBody>
      </p:sp>
      <p:sp>
        <p:nvSpPr>
          <p:cNvPr id="9248" name="Line 32"/>
          <p:cNvSpPr>
            <a:spLocks noChangeShapeType="1"/>
          </p:cNvSpPr>
          <p:nvPr/>
        </p:nvSpPr>
        <p:spPr bwMode="auto">
          <a:xfrm>
            <a:off x="1331913" y="6308725"/>
            <a:ext cx="2087562" cy="0"/>
          </a:xfrm>
          <a:prstGeom prst="line">
            <a:avLst/>
          </a:prstGeom>
          <a:noFill/>
          <a:ln w="25400">
            <a:solidFill>
              <a:srgbClr val="800000"/>
            </a:solidFill>
            <a:round/>
            <a:headEnd/>
            <a:tailEnd type="triangle" w="med" len="med"/>
          </a:ln>
          <a:extLst>
            <a:ext uri="{909E8E84-426E-40DD-AFC4-6F175D3DCCD1}">
              <a14:hiddenFill xmlns:a14="http://schemas.microsoft.com/office/drawing/2010/main" xmlns="">
                <a:noFill/>
              </a14:hiddenFill>
            </a:ext>
          </a:extLst>
        </p:spPr>
        <p:txBody>
          <a:bodyPr wrap="none"/>
          <a:lstStyle/>
          <a:p>
            <a:endParaRPr lang="el-GR"/>
          </a:p>
        </p:txBody>
      </p:sp>
      <p:sp>
        <p:nvSpPr>
          <p:cNvPr id="9251" name="Line 35"/>
          <p:cNvSpPr>
            <a:spLocks noChangeShapeType="1"/>
          </p:cNvSpPr>
          <p:nvPr/>
        </p:nvSpPr>
        <p:spPr bwMode="auto">
          <a:xfrm>
            <a:off x="1331913" y="5805488"/>
            <a:ext cx="2735262" cy="0"/>
          </a:xfrm>
          <a:prstGeom prst="line">
            <a:avLst/>
          </a:prstGeom>
          <a:noFill/>
          <a:ln w="25400">
            <a:solidFill>
              <a:srgbClr val="800000"/>
            </a:solidFill>
            <a:round/>
            <a:headEnd/>
            <a:tailEnd type="triangle" w="med" len="med"/>
          </a:ln>
          <a:extLst>
            <a:ext uri="{909E8E84-426E-40DD-AFC4-6F175D3DCCD1}">
              <a14:hiddenFill xmlns:a14="http://schemas.microsoft.com/office/drawing/2010/main" xmlns="">
                <a:noFill/>
              </a14:hiddenFill>
            </a:ext>
          </a:extLst>
        </p:spPr>
        <p:txBody>
          <a:bodyPr wrap="none"/>
          <a:lstStyle/>
          <a:p>
            <a:endParaRPr lang="el-GR"/>
          </a:p>
        </p:txBody>
      </p:sp>
      <p:sp>
        <p:nvSpPr>
          <p:cNvPr id="9252" name="Line 36"/>
          <p:cNvSpPr>
            <a:spLocks noChangeShapeType="1"/>
          </p:cNvSpPr>
          <p:nvPr/>
        </p:nvSpPr>
        <p:spPr bwMode="auto">
          <a:xfrm>
            <a:off x="2484438" y="5516563"/>
            <a:ext cx="0" cy="288925"/>
          </a:xfrm>
          <a:prstGeom prst="line">
            <a:avLst/>
          </a:prstGeom>
          <a:noFill/>
          <a:ln w="25400">
            <a:solidFill>
              <a:srgbClr val="800000"/>
            </a:solidFill>
            <a:round/>
            <a:headEnd/>
            <a:tailEnd/>
          </a:ln>
          <a:extLst>
            <a:ext uri="{909E8E84-426E-40DD-AFC4-6F175D3DCCD1}">
              <a14:hiddenFill xmlns:a14="http://schemas.microsoft.com/office/drawing/2010/main" xmlns="">
                <a:noFill/>
              </a14:hiddenFill>
            </a:ext>
          </a:extLst>
        </p:spPr>
        <p:txBody>
          <a:bodyPr wrap="none"/>
          <a:lstStyle/>
          <a:p>
            <a:endParaRPr lang="el-GR"/>
          </a:p>
        </p:txBody>
      </p:sp>
      <p:sp>
        <p:nvSpPr>
          <p:cNvPr id="9239" name="Text Box 23"/>
          <p:cNvSpPr txBox="1">
            <a:spLocks noChangeArrowheads="1"/>
          </p:cNvSpPr>
          <p:nvPr/>
        </p:nvSpPr>
        <p:spPr bwMode="auto">
          <a:xfrm>
            <a:off x="1722438" y="4987925"/>
            <a:ext cx="1573212" cy="558800"/>
          </a:xfrm>
          <a:prstGeom prst="rect">
            <a:avLst/>
          </a:prstGeom>
          <a:solidFill>
            <a:schemeClr val="accent1">
              <a:lumMod val="60000"/>
              <a:lumOff val="40000"/>
            </a:schemeClr>
          </a:solidFill>
          <a:ln w="9525">
            <a:solidFill>
              <a:srgbClr val="000080"/>
            </a:solidFill>
            <a:miter lim="800000"/>
            <a:headEnd/>
            <a:tailEnd/>
          </a:ln>
        </p:spPr>
        <p:txBody>
          <a:bodyPr wrap="none" lIns="90000" tIns="46800" rIns="90000" bIns="46800">
            <a:spAutoFit/>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defRPr>
            </a:lvl9pPr>
          </a:lstStyle>
          <a:p>
            <a:pPr algn="ctr" eaLnBrk="1" hangingPunct="1">
              <a:spcBef>
                <a:spcPct val="0"/>
              </a:spcBef>
              <a:buClrTx/>
              <a:buSzTx/>
              <a:buFontTx/>
              <a:buNone/>
            </a:pPr>
            <a:r>
              <a:rPr lang="el-GR" altLang="el-GR" sz="1000" b="1">
                <a:solidFill>
                  <a:schemeClr val="bg1"/>
                </a:solidFill>
                <a:latin typeface="Arial" charset="0"/>
              </a:rPr>
              <a:t>Προϋπολογισμοί</a:t>
            </a:r>
          </a:p>
          <a:p>
            <a:pPr algn="ctr" eaLnBrk="1" hangingPunct="1">
              <a:spcBef>
                <a:spcPct val="0"/>
              </a:spcBef>
              <a:buClrTx/>
              <a:buSzTx/>
              <a:buFontTx/>
              <a:buNone/>
            </a:pPr>
            <a:r>
              <a:rPr lang="el-GR" altLang="el-GR" sz="1000" b="1">
                <a:solidFill>
                  <a:schemeClr val="bg1"/>
                </a:solidFill>
                <a:latin typeface="Arial" charset="0"/>
              </a:rPr>
              <a:t>Γενικών &amp; Διοικητικών</a:t>
            </a:r>
          </a:p>
          <a:p>
            <a:pPr algn="ctr" eaLnBrk="1" hangingPunct="1">
              <a:spcBef>
                <a:spcPct val="0"/>
              </a:spcBef>
              <a:buClrTx/>
              <a:buSzTx/>
              <a:buFontTx/>
              <a:buNone/>
            </a:pPr>
            <a:r>
              <a:rPr lang="el-GR" altLang="el-GR" sz="1000" b="1">
                <a:solidFill>
                  <a:schemeClr val="bg1"/>
                </a:solidFill>
                <a:latin typeface="Arial" charset="0"/>
              </a:rPr>
              <a:t>Εξόδων</a:t>
            </a:r>
          </a:p>
        </p:txBody>
      </p:sp>
      <p:sp>
        <p:nvSpPr>
          <p:cNvPr id="9253" name="Line 37"/>
          <p:cNvSpPr>
            <a:spLocks noChangeShapeType="1"/>
          </p:cNvSpPr>
          <p:nvPr/>
        </p:nvSpPr>
        <p:spPr bwMode="auto">
          <a:xfrm>
            <a:off x="3708400" y="3933825"/>
            <a:ext cx="0" cy="1366838"/>
          </a:xfrm>
          <a:prstGeom prst="line">
            <a:avLst/>
          </a:prstGeom>
          <a:noFill/>
          <a:ln w="25400">
            <a:solidFill>
              <a:srgbClr val="800000"/>
            </a:solidFill>
            <a:round/>
            <a:headEnd/>
            <a:tailEnd/>
          </a:ln>
          <a:extLst>
            <a:ext uri="{909E8E84-426E-40DD-AFC4-6F175D3DCCD1}">
              <a14:hiddenFill xmlns:a14="http://schemas.microsoft.com/office/drawing/2010/main" xmlns="">
                <a:noFill/>
              </a14:hiddenFill>
            </a:ext>
          </a:extLst>
        </p:spPr>
        <p:txBody>
          <a:bodyPr wrap="none"/>
          <a:lstStyle/>
          <a:p>
            <a:endParaRPr lang="el-GR"/>
          </a:p>
        </p:txBody>
      </p:sp>
      <p:sp>
        <p:nvSpPr>
          <p:cNvPr id="9254" name="Line 38"/>
          <p:cNvSpPr>
            <a:spLocks noChangeShapeType="1"/>
          </p:cNvSpPr>
          <p:nvPr/>
        </p:nvSpPr>
        <p:spPr bwMode="auto">
          <a:xfrm flipH="1">
            <a:off x="3276600" y="5300663"/>
            <a:ext cx="431800" cy="0"/>
          </a:xfrm>
          <a:prstGeom prst="line">
            <a:avLst/>
          </a:prstGeom>
          <a:noFill/>
          <a:ln w="25400">
            <a:solidFill>
              <a:srgbClr val="800000"/>
            </a:solidFill>
            <a:round/>
            <a:headEnd/>
            <a:tailEnd type="triangle" w="med" len="med"/>
          </a:ln>
          <a:extLst>
            <a:ext uri="{909E8E84-426E-40DD-AFC4-6F175D3DCCD1}">
              <a14:hiddenFill xmlns:a14="http://schemas.microsoft.com/office/drawing/2010/main" xmlns="">
                <a:noFill/>
              </a14:hiddenFill>
            </a:ext>
          </a:extLst>
        </p:spPr>
        <p:txBody>
          <a:bodyPr wrap="none"/>
          <a:lstStyle/>
          <a:p>
            <a:endParaRPr lang="el-GR"/>
          </a:p>
        </p:txBody>
      </p:sp>
      <p:sp>
        <p:nvSpPr>
          <p:cNvPr id="9256" name="Line 40"/>
          <p:cNvSpPr>
            <a:spLocks noChangeShapeType="1"/>
          </p:cNvSpPr>
          <p:nvPr/>
        </p:nvSpPr>
        <p:spPr bwMode="auto">
          <a:xfrm flipH="1">
            <a:off x="3132138" y="4508500"/>
            <a:ext cx="935037" cy="0"/>
          </a:xfrm>
          <a:prstGeom prst="line">
            <a:avLst/>
          </a:prstGeom>
          <a:noFill/>
          <a:ln w="25400">
            <a:solidFill>
              <a:srgbClr val="800000"/>
            </a:solidFill>
            <a:round/>
            <a:headEnd/>
            <a:tailEnd type="triangle" w="med" len="med"/>
          </a:ln>
          <a:extLst>
            <a:ext uri="{909E8E84-426E-40DD-AFC4-6F175D3DCCD1}">
              <a14:hiddenFill xmlns:a14="http://schemas.microsoft.com/office/drawing/2010/main" xmlns="">
                <a:noFill/>
              </a14:hiddenFill>
            </a:ext>
          </a:extLst>
        </p:spPr>
        <p:txBody>
          <a:bodyPr wrap="none"/>
          <a:lstStyle/>
          <a:p>
            <a:endParaRPr lang="el-GR"/>
          </a:p>
        </p:txBody>
      </p:sp>
      <p:sp>
        <p:nvSpPr>
          <p:cNvPr id="9257" name="Line 41"/>
          <p:cNvSpPr>
            <a:spLocks noChangeShapeType="1"/>
          </p:cNvSpPr>
          <p:nvPr/>
        </p:nvSpPr>
        <p:spPr bwMode="auto">
          <a:xfrm>
            <a:off x="4716463" y="4149725"/>
            <a:ext cx="0" cy="142875"/>
          </a:xfrm>
          <a:prstGeom prst="line">
            <a:avLst/>
          </a:prstGeom>
          <a:noFill/>
          <a:ln w="25400">
            <a:solidFill>
              <a:srgbClr val="800000"/>
            </a:solidFill>
            <a:round/>
            <a:headEnd/>
            <a:tailEnd type="triangle" w="med" len="med"/>
          </a:ln>
          <a:extLst>
            <a:ext uri="{909E8E84-426E-40DD-AFC4-6F175D3DCCD1}">
              <a14:hiddenFill xmlns:a14="http://schemas.microsoft.com/office/drawing/2010/main" xmlns="">
                <a:noFill/>
              </a14:hiddenFill>
            </a:ext>
          </a:extLst>
        </p:spPr>
        <p:txBody>
          <a:bodyPr wrap="none"/>
          <a:lstStyle/>
          <a:p>
            <a:endParaRPr lang="el-GR"/>
          </a:p>
        </p:txBody>
      </p:sp>
      <p:sp>
        <p:nvSpPr>
          <p:cNvPr id="9258" name="Line 42"/>
          <p:cNvSpPr>
            <a:spLocks noChangeShapeType="1"/>
          </p:cNvSpPr>
          <p:nvPr/>
        </p:nvSpPr>
        <p:spPr bwMode="auto">
          <a:xfrm>
            <a:off x="4716463" y="4725988"/>
            <a:ext cx="0" cy="215900"/>
          </a:xfrm>
          <a:prstGeom prst="line">
            <a:avLst/>
          </a:prstGeom>
          <a:noFill/>
          <a:ln w="25400">
            <a:solidFill>
              <a:srgbClr val="800000"/>
            </a:solidFill>
            <a:round/>
            <a:headEnd/>
            <a:tailEnd type="triangle" w="med" len="med"/>
          </a:ln>
          <a:extLst>
            <a:ext uri="{909E8E84-426E-40DD-AFC4-6F175D3DCCD1}">
              <a14:hiddenFill xmlns:a14="http://schemas.microsoft.com/office/drawing/2010/main" xmlns="">
                <a:noFill/>
              </a14:hiddenFill>
            </a:ext>
          </a:extLst>
        </p:spPr>
        <p:txBody>
          <a:bodyPr wrap="none"/>
          <a:lstStyle/>
          <a:p>
            <a:endParaRPr lang="el-GR"/>
          </a:p>
        </p:txBody>
      </p:sp>
      <p:sp>
        <p:nvSpPr>
          <p:cNvPr id="9259" name="Line 43"/>
          <p:cNvSpPr>
            <a:spLocks noChangeShapeType="1"/>
          </p:cNvSpPr>
          <p:nvPr/>
        </p:nvSpPr>
        <p:spPr bwMode="auto">
          <a:xfrm>
            <a:off x="4716463" y="5373688"/>
            <a:ext cx="0" cy="215900"/>
          </a:xfrm>
          <a:prstGeom prst="line">
            <a:avLst/>
          </a:prstGeom>
          <a:noFill/>
          <a:ln w="25400">
            <a:solidFill>
              <a:srgbClr val="800000"/>
            </a:solidFill>
            <a:round/>
            <a:headEnd/>
            <a:tailEnd type="triangle" w="med" len="med"/>
          </a:ln>
          <a:extLst>
            <a:ext uri="{909E8E84-426E-40DD-AFC4-6F175D3DCCD1}">
              <a14:hiddenFill xmlns:a14="http://schemas.microsoft.com/office/drawing/2010/main" xmlns="">
                <a:noFill/>
              </a14:hiddenFill>
            </a:ext>
          </a:extLst>
        </p:spPr>
        <p:txBody>
          <a:bodyPr wrap="none"/>
          <a:lstStyle/>
          <a:p>
            <a:endParaRPr lang="el-GR"/>
          </a:p>
        </p:txBody>
      </p:sp>
      <p:sp>
        <p:nvSpPr>
          <p:cNvPr id="9260" name="Line 44"/>
          <p:cNvSpPr>
            <a:spLocks noChangeShapeType="1"/>
          </p:cNvSpPr>
          <p:nvPr/>
        </p:nvSpPr>
        <p:spPr bwMode="auto">
          <a:xfrm>
            <a:off x="7164388" y="5445125"/>
            <a:ext cx="0" cy="360363"/>
          </a:xfrm>
          <a:prstGeom prst="line">
            <a:avLst/>
          </a:prstGeom>
          <a:noFill/>
          <a:ln w="25400">
            <a:solidFill>
              <a:srgbClr val="800000"/>
            </a:solidFill>
            <a:round/>
            <a:headEnd/>
            <a:tailEnd/>
          </a:ln>
          <a:extLst>
            <a:ext uri="{909E8E84-426E-40DD-AFC4-6F175D3DCCD1}">
              <a14:hiddenFill xmlns:a14="http://schemas.microsoft.com/office/drawing/2010/main" xmlns="">
                <a:noFill/>
              </a14:hiddenFill>
            </a:ext>
          </a:extLst>
        </p:spPr>
        <p:txBody>
          <a:bodyPr wrap="none"/>
          <a:lstStyle/>
          <a:p>
            <a:endParaRPr lang="el-GR"/>
          </a:p>
        </p:txBody>
      </p:sp>
      <p:sp>
        <p:nvSpPr>
          <p:cNvPr id="9261" name="Line 45"/>
          <p:cNvSpPr>
            <a:spLocks noChangeShapeType="1"/>
          </p:cNvSpPr>
          <p:nvPr/>
        </p:nvSpPr>
        <p:spPr bwMode="auto">
          <a:xfrm flipH="1">
            <a:off x="5435600" y="5805488"/>
            <a:ext cx="1728788" cy="0"/>
          </a:xfrm>
          <a:prstGeom prst="line">
            <a:avLst/>
          </a:prstGeom>
          <a:noFill/>
          <a:ln w="25400">
            <a:solidFill>
              <a:srgbClr val="800000"/>
            </a:solidFill>
            <a:round/>
            <a:headEnd/>
            <a:tailEnd type="triangle" w="med" len="med"/>
          </a:ln>
          <a:extLst>
            <a:ext uri="{909E8E84-426E-40DD-AFC4-6F175D3DCCD1}">
              <a14:hiddenFill xmlns:a14="http://schemas.microsoft.com/office/drawing/2010/main" xmlns="">
                <a:noFill/>
              </a14:hiddenFill>
            </a:ext>
          </a:extLst>
        </p:spPr>
        <p:txBody>
          <a:bodyPr wrap="none"/>
          <a:lstStyle/>
          <a:p>
            <a:endParaRPr lang="el-GR"/>
          </a:p>
        </p:txBody>
      </p:sp>
      <p:sp>
        <p:nvSpPr>
          <p:cNvPr id="9262" name="Line 46"/>
          <p:cNvSpPr>
            <a:spLocks noChangeShapeType="1"/>
          </p:cNvSpPr>
          <p:nvPr/>
        </p:nvSpPr>
        <p:spPr bwMode="auto">
          <a:xfrm flipH="1">
            <a:off x="5724525" y="4508500"/>
            <a:ext cx="215900" cy="0"/>
          </a:xfrm>
          <a:prstGeom prst="line">
            <a:avLst/>
          </a:prstGeom>
          <a:noFill/>
          <a:ln w="25400">
            <a:solidFill>
              <a:srgbClr val="800000"/>
            </a:solidFill>
            <a:round/>
            <a:headEnd/>
            <a:tailEnd/>
          </a:ln>
          <a:extLst>
            <a:ext uri="{909E8E84-426E-40DD-AFC4-6F175D3DCCD1}">
              <a14:hiddenFill xmlns:a14="http://schemas.microsoft.com/office/drawing/2010/main" xmlns="">
                <a:noFill/>
              </a14:hiddenFill>
            </a:ext>
          </a:extLst>
        </p:spPr>
        <p:txBody>
          <a:bodyPr wrap="none"/>
          <a:lstStyle/>
          <a:p>
            <a:endParaRPr lang="el-GR"/>
          </a:p>
        </p:txBody>
      </p:sp>
      <p:sp>
        <p:nvSpPr>
          <p:cNvPr id="9263" name="Line 47"/>
          <p:cNvSpPr>
            <a:spLocks noChangeShapeType="1"/>
          </p:cNvSpPr>
          <p:nvPr/>
        </p:nvSpPr>
        <p:spPr bwMode="auto">
          <a:xfrm>
            <a:off x="5724525" y="4508500"/>
            <a:ext cx="0" cy="1296988"/>
          </a:xfrm>
          <a:prstGeom prst="line">
            <a:avLst/>
          </a:prstGeom>
          <a:noFill/>
          <a:ln w="25400">
            <a:solidFill>
              <a:srgbClr val="800000"/>
            </a:solidFill>
            <a:round/>
            <a:headEnd/>
            <a:tailEnd/>
          </a:ln>
          <a:extLst>
            <a:ext uri="{909E8E84-426E-40DD-AFC4-6F175D3DCCD1}">
              <a14:hiddenFill xmlns:a14="http://schemas.microsoft.com/office/drawing/2010/main" xmlns="">
                <a:noFill/>
              </a14:hiddenFill>
            </a:ext>
          </a:extLst>
        </p:spPr>
        <p:txBody>
          <a:bodyPr wrap="none"/>
          <a:lstStyle/>
          <a:p>
            <a:endParaRPr lang="el-GR"/>
          </a:p>
        </p:txBody>
      </p:sp>
      <p:sp>
        <p:nvSpPr>
          <p:cNvPr id="9264" name="Line 48"/>
          <p:cNvSpPr>
            <a:spLocks noChangeShapeType="1"/>
          </p:cNvSpPr>
          <p:nvPr/>
        </p:nvSpPr>
        <p:spPr bwMode="auto">
          <a:xfrm>
            <a:off x="5435600" y="4508500"/>
            <a:ext cx="144463" cy="0"/>
          </a:xfrm>
          <a:prstGeom prst="line">
            <a:avLst/>
          </a:prstGeom>
          <a:noFill/>
          <a:ln w="25400">
            <a:solidFill>
              <a:srgbClr val="800000"/>
            </a:solidFill>
            <a:round/>
            <a:headEnd/>
            <a:tailEnd/>
          </a:ln>
          <a:extLst>
            <a:ext uri="{909E8E84-426E-40DD-AFC4-6F175D3DCCD1}">
              <a14:hiddenFill xmlns:a14="http://schemas.microsoft.com/office/drawing/2010/main" xmlns="">
                <a:noFill/>
              </a14:hiddenFill>
            </a:ext>
          </a:extLst>
        </p:spPr>
        <p:txBody>
          <a:bodyPr wrap="none"/>
          <a:lstStyle/>
          <a:p>
            <a:endParaRPr lang="el-GR"/>
          </a:p>
        </p:txBody>
      </p:sp>
      <p:sp>
        <p:nvSpPr>
          <p:cNvPr id="9265" name="Line 49"/>
          <p:cNvSpPr>
            <a:spLocks noChangeShapeType="1"/>
          </p:cNvSpPr>
          <p:nvPr/>
        </p:nvSpPr>
        <p:spPr bwMode="auto">
          <a:xfrm>
            <a:off x="5580063" y="4508500"/>
            <a:ext cx="0" cy="720725"/>
          </a:xfrm>
          <a:prstGeom prst="line">
            <a:avLst/>
          </a:prstGeom>
          <a:noFill/>
          <a:ln w="25400">
            <a:solidFill>
              <a:srgbClr val="800000"/>
            </a:solidFill>
            <a:round/>
            <a:headEnd/>
            <a:tailEnd/>
          </a:ln>
          <a:extLst>
            <a:ext uri="{909E8E84-426E-40DD-AFC4-6F175D3DCCD1}">
              <a14:hiddenFill xmlns:a14="http://schemas.microsoft.com/office/drawing/2010/main" xmlns="">
                <a:noFill/>
              </a14:hiddenFill>
            </a:ext>
          </a:extLst>
        </p:spPr>
        <p:txBody>
          <a:bodyPr wrap="none"/>
          <a:lstStyle/>
          <a:p>
            <a:endParaRPr lang="el-GR"/>
          </a:p>
        </p:txBody>
      </p:sp>
      <p:sp>
        <p:nvSpPr>
          <p:cNvPr id="9266" name="Line 50"/>
          <p:cNvSpPr>
            <a:spLocks noChangeShapeType="1"/>
          </p:cNvSpPr>
          <p:nvPr/>
        </p:nvSpPr>
        <p:spPr bwMode="auto">
          <a:xfrm>
            <a:off x="5580063" y="5229225"/>
            <a:ext cx="936625" cy="0"/>
          </a:xfrm>
          <a:prstGeom prst="line">
            <a:avLst/>
          </a:prstGeom>
          <a:noFill/>
          <a:ln w="25400">
            <a:solidFill>
              <a:srgbClr val="800000"/>
            </a:solidFill>
            <a:round/>
            <a:headEnd/>
            <a:tailEnd type="triangle" w="med" len="med"/>
          </a:ln>
          <a:extLst>
            <a:ext uri="{909E8E84-426E-40DD-AFC4-6F175D3DCCD1}">
              <a14:hiddenFill xmlns:a14="http://schemas.microsoft.com/office/drawing/2010/main" xmlns="">
                <a:noFill/>
              </a14:hiddenFill>
            </a:ext>
          </a:extLst>
        </p:spPr>
        <p:txBody>
          <a:bodyPr wrap="none"/>
          <a:lstStyle/>
          <a:p>
            <a:endParaRPr lang="el-GR"/>
          </a:p>
        </p:txBody>
      </p:sp>
    </p:spTree>
  </p:cSld>
  <p:clrMapOvr>
    <a:masterClrMapping/>
  </p:clrMapOvr>
  <p:transition spd="slow"/>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Ροή">
  <a:themeElements>
    <a:clrScheme name="Ροή">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Ροή">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Ροή">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Ροή">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ppt/theme/themeOverride2.xml><?xml version="1.0" encoding="utf-8"?>
<a:themeOverride xmlns:a="http://schemas.openxmlformats.org/drawingml/2006/main">
  <a:clrScheme name="Ροή">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2756</TotalTime>
  <Words>1609</Words>
  <Application>Microsoft Office PowerPoint</Application>
  <PresentationFormat>Προβολή στην οθόνη (4:3)</PresentationFormat>
  <Paragraphs>216</Paragraphs>
  <Slides>22</Slides>
  <Notes>2</Notes>
  <HiddenSlides>0</HiddenSlides>
  <MMClips>0</MMClips>
  <ScaleCrop>false</ScaleCrop>
  <HeadingPairs>
    <vt:vector size="6" baseType="variant">
      <vt:variant>
        <vt:lpstr>Θέμα</vt:lpstr>
      </vt:variant>
      <vt:variant>
        <vt:i4>1</vt:i4>
      </vt:variant>
      <vt:variant>
        <vt:lpstr>Ενσωματωμένοι διακομιστές OLE</vt:lpstr>
      </vt:variant>
      <vt:variant>
        <vt:i4>1</vt:i4>
      </vt:variant>
      <vt:variant>
        <vt:lpstr>Τίτλοι διαφανειών</vt:lpstr>
      </vt:variant>
      <vt:variant>
        <vt:i4>22</vt:i4>
      </vt:variant>
    </vt:vector>
  </HeadingPairs>
  <TitlesOfParts>
    <vt:vector size="24" baseType="lpstr">
      <vt:lpstr>Ροή</vt:lpstr>
      <vt:lpstr>CorelDRAW</vt:lpstr>
      <vt:lpstr>Διαφάνεια 1</vt:lpstr>
      <vt:lpstr>Διαφάνεια 2</vt:lpstr>
      <vt:lpstr>Διαφάνεια 3</vt:lpstr>
      <vt:lpstr>Διαφάνεια 4</vt:lpstr>
      <vt:lpstr>Διαφάνεια 5</vt:lpstr>
      <vt:lpstr>Τμηματικός Προϋπολογισμός (departmental/clinical budget)</vt:lpstr>
      <vt:lpstr>Διαφάνεια 7</vt:lpstr>
      <vt:lpstr>Διαφάνεια 8</vt:lpstr>
      <vt:lpstr>Διαφάνεια 9</vt:lpstr>
      <vt:lpstr>Διαφάνεια 10</vt:lpstr>
      <vt:lpstr>Διαφάνεια 11</vt:lpstr>
      <vt:lpstr>Διαφάνεια 12</vt:lpstr>
      <vt:lpstr>Διαφάνεια 13</vt:lpstr>
      <vt:lpstr>Διαφάνεια 14</vt:lpstr>
      <vt:lpstr>Διαφάνεια 15</vt:lpstr>
      <vt:lpstr>Διαφάνεια 16</vt:lpstr>
      <vt:lpstr>Διαφάνεια 17</vt:lpstr>
      <vt:lpstr>Διαφάνεια 18</vt:lpstr>
      <vt:lpstr>Διαφάνεια 19</vt:lpstr>
      <vt:lpstr>Διαφάνεια 20</vt:lpstr>
      <vt:lpstr>Διαφάνεια 21</vt:lpstr>
      <vt:lpstr>Διαφάνεια 22</vt:lpstr>
    </vt:vector>
  </TitlesOfParts>
  <Company>Grant Thornton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Ntzanatos Dimitris</dc:creator>
  <cp:lastModifiedBy>Evaggelia.Lazari</cp:lastModifiedBy>
  <cp:revision>218</cp:revision>
  <cp:lastPrinted>2015-06-17T12:20:04Z</cp:lastPrinted>
  <dcterms:created xsi:type="dcterms:W3CDTF">2003-05-16T06:03:21Z</dcterms:created>
  <dcterms:modified xsi:type="dcterms:W3CDTF">2017-06-29T08:43:48Z</dcterms:modified>
</cp:coreProperties>
</file>