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6" r:id="rId3"/>
    <p:sldId id="257" r:id="rId4"/>
    <p:sldId id="258" r:id="rId5"/>
    <p:sldId id="259" r:id="rId6"/>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4" d="100"/>
          <a:sy n="124" d="100"/>
        </p:scale>
        <p:origin x="1469" y="1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0" y="200177"/>
            <a:ext cx="12192000" cy="775778"/>
          </a:xfrm>
          <a:prstGeom prst="rect">
            <a:avLst/>
          </a:prstGeom>
        </p:spPr>
        <p:txBody>
          <a:bodyPr vert="horz" lIns="91440" tIns="45720" rIns="91440" bIns="45720" rtlCol="0" anchor="ctr">
            <a:normAutofit/>
          </a:bodyPr>
          <a:lstStyle>
            <a:lvl1pPr algn="ctr">
              <a:defRPr sz="4800" b="1">
                <a:solidFill>
                  <a:schemeClr val="tx1">
                    <a:lumMod val="65000"/>
                    <a:lumOff val="35000"/>
                  </a:schemeClr>
                </a:solidFill>
              </a:defRPr>
            </a:lvl1pPr>
          </a:lstStyle>
          <a:p>
            <a:r>
              <a:rPr lang="en-US" dirty="0"/>
              <a:t>Click to edit Master title style</a:t>
            </a:r>
          </a:p>
        </p:txBody>
      </p:sp>
      <p:sp>
        <p:nvSpPr>
          <p:cNvPr id="8" name="Rectangle 6">
            <a:extLst>
              <a:ext uri="{FF2B5EF4-FFF2-40B4-BE49-F238E27FC236}">
                <a16:creationId xmlns:a16="http://schemas.microsoft.com/office/drawing/2014/main" id="{55674156-3125-48CE-B7AD-16F5FF6CA05A}"/>
              </a:ext>
            </a:extLst>
          </p:cNvPr>
          <p:cNvSpPr/>
          <p:nvPr userDrawn="1"/>
        </p:nvSpPr>
        <p:spPr>
          <a:xfrm>
            <a:off x="0" y="6597352"/>
            <a:ext cx="12192000" cy="2606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0" name="텍스트 개체 틀 2">
            <a:extLst>
              <a:ext uri="{FF2B5EF4-FFF2-40B4-BE49-F238E27FC236}">
                <a16:creationId xmlns:a16="http://schemas.microsoft.com/office/drawing/2014/main" id="{BEA53C6E-B822-48C1-AE43-123E9E431F64}"/>
              </a:ext>
            </a:extLst>
          </p:cNvPr>
          <p:cNvSpPr>
            <a:spLocks noGrp="1"/>
          </p:cNvSpPr>
          <p:nvPr>
            <p:ph type="body" sz="quarter" idx="41" hasCustomPrompt="1"/>
          </p:nvPr>
        </p:nvSpPr>
        <p:spPr>
          <a:xfrm>
            <a:off x="0" y="1005381"/>
            <a:ext cx="12192000" cy="419379"/>
          </a:xfrm>
          <a:prstGeom prst="rect">
            <a:avLst/>
          </a:prstGeom>
        </p:spPr>
        <p:txBody>
          <a:bodyPr anchor="ctr"/>
          <a:lstStyle>
            <a:lvl1pPr marL="0" marR="0" indent="0" algn="ctr" defTabSz="914400" rtl="0" eaLnBrk="1" fontAlgn="auto" latinLnBrk="1" hangingPunct="1">
              <a:lnSpc>
                <a:spcPct val="90000"/>
              </a:lnSpc>
              <a:spcBef>
                <a:spcPts val="1000"/>
              </a:spcBef>
              <a:spcAft>
                <a:spcPts val="0"/>
              </a:spcAft>
              <a:buClrTx/>
              <a:buSzTx/>
              <a:buFontTx/>
              <a:buNone/>
              <a:tabLst/>
              <a:defRPr sz="2400" b="0">
                <a:solidFill>
                  <a:schemeClr val="tx1">
                    <a:lumMod val="65000"/>
                    <a:lumOff val="35000"/>
                  </a:schemeClr>
                </a:solidFill>
              </a:defRPr>
            </a:lvl1pPr>
          </a:lstStyle>
          <a:p>
            <a:pPr marL="0" marR="0" lvl="0" indent="0" algn="ctr" defTabSz="914400" rtl="0" eaLnBrk="1" fontAlgn="auto" latinLnBrk="1" hangingPunct="1">
              <a:lnSpc>
                <a:spcPct val="90000"/>
              </a:lnSpc>
              <a:spcBef>
                <a:spcPts val="1000"/>
              </a:spcBef>
              <a:spcAft>
                <a:spcPts val="0"/>
              </a:spcAft>
              <a:buClrTx/>
              <a:buSzTx/>
              <a:buFontTx/>
              <a:buNone/>
              <a:tabLst/>
              <a:defRPr/>
            </a:pPr>
            <a:r>
              <a:rPr lang="en-US" altLang="ko-KR" dirty="0"/>
              <a:t>Subtitle in this line</a:t>
            </a:r>
            <a:endParaRPr lang="ko-KR" altLang="en-US" dirty="0"/>
          </a:p>
        </p:txBody>
      </p:sp>
    </p:spTree>
    <p:extLst>
      <p:ext uri="{BB962C8B-B14F-4D97-AF65-F5344CB8AC3E}">
        <p14:creationId xmlns:p14="http://schemas.microsoft.com/office/powerpoint/2010/main" val="121991738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209306871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Risk Management Unit</a:t>
            </a:r>
          </a:p>
        </p:txBody>
      </p:sp>
      <p:sp>
        <p:nvSpPr>
          <p:cNvPr id="54" name="TextBox 53">
            <a:extLst>
              <a:ext uri="{FF2B5EF4-FFF2-40B4-BE49-F238E27FC236}">
                <a16:creationId xmlns:a16="http://schemas.microsoft.com/office/drawing/2014/main" id="{B86476EE-9FD2-4CEA-A6D9-0AD39ADF3D03}"/>
              </a:ext>
            </a:extLst>
          </p:cNvPr>
          <p:cNvSpPr txBox="1"/>
          <p:nvPr/>
        </p:nvSpPr>
        <p:spPr>
          <a:xfrm>
            <a:off x="0" y="6599760"/>
            <a:ext cx="12192000" cy="246221"/>
          </a:xfrm>
          <a:prstGeom prst="rect">
            <a:avLst/>
          </a:prstGeom>
          <a:noFill/>
        </p:spPr>
        <p:txBody>
          <a:bodyPr wrap="square" rtlCol="0">
            <a:spAutoFit/>
          </a:bodyPr>
          <a:lstStyle/>
          <a:p>
            <a:pPr algn="ctr"/>
            <a:endParaRPr lang="ko-KR" altLang="en-US" sz="1000" dirty="0">
              <a:solidFill>
                <a:schemeClr val="bg1"/>
              </a:solidFill>
            </a:endParaRPr>
          </a:p>
        </p:txBody>
      </p:sp>
      <p:sp>
        <p:nvSpPr>
          <p:cNvPr id="17" name="TextBox 16">
            <a:extLst>
              <a:ext uri="{FF2B5EF4-FFF2-40B4-BE49-F238E27FC236}">
                <a16:creationId xmlns:a16="http://schemas.microsoft.com/office/drawing/2014/main" id="{3D39E4C7-2BDA-4BDD-BF58-E8348F0A7FF0}"/>
              </a:ext>
            </a:extLst>
          </p:cNvPr>
          <p:cNvSpPr txBox="1"/>
          <p:nvPr/>
        </p:nvSpPr>
        <p:spPr>
          <a:xfrm>
            <a:off x="5431903" y="3673089"/>
            <a:ext cx="1296144" cy="338554"/>
          </a:xfrm>
          <a:prstGeom prst="rect">
            <a:avLst/>
          </a:prstGeom>
          <a:noFill/>
          <a:ln w="3175">
            <a:noFill/>
          </a:ln>
        </p:spPr>
        <p:txBody>
          <a:bodyPr wrap="square" rtlCol="0" anchor="ctr">
            <a:spAutoFit/>
          </a:bodyPr>
          <a:lstStyle/>
          <a:p>
            <a:pPr algn="ctr"/>
            <a:r>
              <a:rPr lang="en-US" altLang="ko-KR" sz="1600" b="1" dirty="0">
                <a:solidFill>
                  <a:schemeClr val="bg1"/>
                </a:solidFill>
                <a:cs typeface="Arial" pitchFamily="34" charset="0"/>
              </a:rPr>
              <a:t>2024</a:t>
            </a:r>
            <a:endParaRPr lang="ko-KR" altLang="en-US" sz="1600" b="1" dirty="0">
              <a:solidFill>
                <a:schemeClr val="bg1"/>
              </a:solidFill>
              <a:cs typeface="Arial" pitchFamily="34" charset="0"/>
            </a:endParaRPr>
          </a:p>
        </p:txBody>
      </p:sp>
      <p:grpSp>
        <p:nvGrpSpPr>
          <p:cNvPr id="27" name="Group 48">
            <a:extLst>
              <a:ext uri="{FF2B5EF4-FFF2-40B4-BE49-F238E27FC236}">
                <a16:creationId xmlns:a16="http://schemas.microsoft.com/office/drawing/2014/main" id="{9F4FD9F9-2979-4339-B605-4B69F9444025}"/>
              </a:ext>
            </a:extLst>
          </p:cNvPr>
          <p:cNvGrpSpPr/>
          <p:nvPr/>
        </p:nvGrpSpPr>
        <p:grpSpPr>
          <a:xfrm>
            <a:off x="245631" y="1209820"/>
            <a:ext cx="5186272" cy="3561585"/>
            <a:chOff x="6485792" y="1298891"/>
            <a:chExt cx="1923961" cy="5933413"/>
          </a:xfrm>
        </p:grpSpPr>
        <p:sp>
          <p:nvSpPr>
            <p:cNvPr id="28" name="TextBox 27">
              <a:extLst>
                <a:ext uri="{FF2B5EF4-FFF2-40B4-BE49-F238E27FC236}">
                  <a16:creationId xmlns:a16="http://schemas.microsoft.com/office/drawing/2014/main" id="{4BE5AEC3-AD0A-487F-BE82-8D4E1A2F8DBF}"/>
                </a:ext>
              </a:extLst>
            </p:cNvPr>
            <p:cNvSpPr txBox="1"/>
            <p:nvPr/>
          </p:nvSpPr>
          <p:spPr>
            <a:xfrm>
              <a:off x="6485792" y="1694717"/>
              <a:ext cx="1923961" cy="5537587"/>
            </a:xfrm>
            <a:prstGeom prst="rect">
              <a:avLst/>
            </a:prstGeom>
            <a:noFill/>
          </p:spPr>
          <p:txBody>
            <a:bodyPr wrap="square" rtlCol="0">
              <a:spAutoFit/>
            </a:bodyPr>
            <a:lstStyle/>
            <a:p>
              <a:pPr algn="just"/>
              <a:r>
                <a:rPr lang="en-US" dirty="0">
                  <a:latin typeface="Arial Narrow" panose="020B0606020202030204" pitchFamily="34" charset="0"/>
                </a:rPr>
                <a:t>During 2024, Risk Management Function managed to be part of PPA, increasing its recognition among PPA’s departments and its role on a daily operation.  Risk management has perhaps never been more important than it is now. The risks modern organizations face has grown more complex, fueled by the rapid pace of globalization. New risks are constantly emerging, often related to and generated by the now-pervasive use of digital technology. Climate change has been dubbed a "threat multiplier" by risk experts. </a:t>
              </a:r>
              <a:r>
                <a:rPr lang="en-US" dirty="0">
                  <a:solidFill>
                    <a:schemeClr val="tx2"/>
                  </a:solidFill>
                  <a:latin typeface="Arial Narrow" panose="020B0606020202030204" pitchFamily="34" charset="0"/>
                </a:rPr>
                <a:t>On the other hand, “traditional Risks” as Geopolitical events, came again in front of scene. </a:t>
              </a:r>
            </a:p>
            <a:p>
              <a:pPr algn="r"/>
              <a:r>
                <a:rPr lang="en-US" altLang="ko-KR" sz="1200" dirty="0">
                  <a:solidFill>
                    <a:schemeClr val="tx1">
                      <a:lumMod val="75000"/>
                      <a:lumOff val="25000"/>
                    </a:schemeClr>
                  </a:solidFill>
                  <a:cs typeface="Arial" pitchFamily="34" charset="0"/>
                </a:rPr>
                <a:t>.  </a:t>
              </a:r>
            </a:p>
          </p:txBody>
        </p:sp>
        <p:sp>
          <p:nvSpPr>
            <p:cNvPr id="29" name="TextBox 28">
              <a:extLst>
                <a:ext uri="{FF2B5EF4-FFF2-40B4-BE49-F238E27FC236}">
                  <a16:creationId xmlns:a16="http://schemas.microsoft.com/office/drawing/2014/main" id="{DB15A511-EEB9-435F-8BD9-3C3EFADBE0D2}"/>
                </a:ext>
              </a:extLst>
            </p:cNvPr>
            <p:cNvSpPr txBox="1"/>
            <p:nvPr/>
          </p:nvSpPr>
          <p:spPr>
            <a:xfrm>
              <a:off x="6485792" y="1298891"/>
              <a:ext cx="1923961" cy="512740"/>
            </a:xfrm>
            <a:prstGeom prst="rect">
              <a:avLst/>
            </a:prstGeom>
            <a:noFill/>
            <a:ln w="3175">
              <a:noFill/>
            </a:ln>
          </p:spPr>
          <p:txBody>
            <a:bodyPr wrap="square" rtlCol="0" anchor="ctr">
              <a:spAutoFit/>
            </a:bodyPr>
            <a:lstStyle/>
            <a:p>
              <a:r>
                <a:rPr lang="en-US" altLang="ko-KR" sz="1400" b="1" dirty="0">
                  <a:solidFill>
                    <a:schemeClr val="accent1"/>
                  </a:solidFill>
                  <a:cs typeface="Arial" pitchFamily="34" charset="0"/>
                </a:rPr>
                <a:t>2024 Briefing…</a:t>
              </a:r>
              <a:endParaRPr lang="ko-KR" altLang="en-US" sz="1400" b="1" dirty="0">
                <a:solidFill>
                  <a:schemeClr val="accent1"/>
                </a:solidFill>
                <a:cs typeface="Arial" pitchFamily="34" charset="0"/>
              </a:endParaRPr>
            </a:p>
          </p:txBody>
        </p:sp>
      </p:grpSp>
      <p:pic>
        <p:nvPicPr>
          <p:cNvPr id="42" name="Εικόνα 4">
            <a:extLst>
              <a:ext uri="{FF2B5EF4-FFF2-40B4-BE49-F238E27FC236}">
                <a16:creationId xmlns:a16="http://schemas.microsoft.com/office/drawing/2014/main" id="{567F3B70-D3CD-490C-9F53-47E49C3DA73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0869" y="49945"/>
            <a:ext cx="962385" cy="476840"/>
          </a:xfrm>
          <a:prstGeom prst="rect">
            <a:avLst/>
          </a:prstGeom>
        </p:spPr>
      </p:pic>
      <p:grpSp>
        <p:nvGrpSpPr>
          <p:cNvPr id="43" name="Group 48">
            <a:extLst>
              <a:ext uri="{FF2B5EF4-FFF2-40B4-BE49-F238E27FC236}">
                <a16:creationId xmlns:a16="http://schemas.microsoft.com/office/drawing/2014/main" id="{D3FBB2F5-B536-4FE4-B678-E0C7CD61E51B}"/>
              </a:ext>
            </a:extLst>
          </p:cNvPr>
          <p:cNvGrpSpPr/>
          <p:nvPr/>
        </p:nvGrpSpPr>
        <p:grpSpPr>
          <a:xfrm>
            <a:off x="5949015" y="2553236"/>
            <a:ext cx="5186272" cy="3581814"/>
            <a:chOff x="6485792" y="1265191"/>
            <a:chExt cx="1923961" cy="5967113"/>
          </a:xfrm>
        </p:grpSpPr>
        <p:sp>
          <p:nvSpPr>
            <p:cNvPr id="44" name="TextBox 43">
              <a:extLst>
                <a:ext uri="{FF2B5EF4-FFF2-40B4-BE49-F238E27FC236}">
                  <a16:creationId xmlns:a16="http://schemas.microsoft.com/office/drawing/2014/main" id="{5B8216A1-619F-46CF-A541-D97DBDCFC4E1}"/>
                </a:ext>
              </a:extLst>
            </p:cNvPr>
            <p:cNvSpPr txBox="1"/>
            <p:nvPr/>
          </p:nvSpPr>
          <p:spPr>
            <a:xfrm>
              <a:off x="6485792" y="1694717"/>
              <a:ext cx="1923961" cy="5537587"/>
            </a:xfrm>
            <a:prstGeom prst="rect">
              <a:avLst/>
            </a:prstGeom>
            <a:noFill/>
          </p:spPr>
          <p:txBody>
            <a:bodyPr wrap="square" rtlCol="0">
              <a:spAutoFit/>
            </a:bodyPr>
            <a:lstStyle/>
            <a:p>
              <a:pPr algn="just"/>
              <a:r>
                <a:rPr lang="en-US" dirty="0">
                  <a:latin typeface="Arial Narrow" panose="020B0606020202030204" pitchFamily="34" charset="0"/>
                </a:rPr>
                <a:t>Our aim during 2025, is mainly to maintain the risk culture across the organization and trying to manage the current risks. Our willing, firstly, is to mitigate the risks that their solution have no financial cost for the organization. From my point of view, during 2025, all departments must be alerted for any new risks coming out and giving mitigation effort on currents. Moreover, RMU, focus to improve the risk monitoring process under often meeting with the departments and the controls implementation. </a:t>
              </a:r>
              <a:r>
                <a:rPr lang="en-US" dirty="0">
                  <a:solidFill>
                    <a:schemeClr val="tx2"/>
                  </a:solidFill>
                  <a:latin typeface="Arial Narrow" panose="020B0606020202030204" pitchFamily="34" charset="0"/>
                </a:rPr>
                <a:t>Monthly &amp; Quarterly reports will be in use under the mission to closer information.  </a:t>
              </a:r>
            </a:p>
            <a:p>
              <a:pPr algn="r"/>
              <a:r>
                <a:rPr lang="en-US" altLang="ko-KR" sz="1200" dirty="0">
                  <a:solidFill>
                    <a:schemeClr val="tx1">
                      <a:lumMod val="75000"/>
                      <a:lumOff val="25000"/>
                    </a:schemeClr>
                  </a:solidFill>
                  <a:cs typeface="Arial" pitchFamily="34" charset="0"/>
                </a:rPr>
                <a:t>.  </a:t>
              </a:r>
            </a:p>
          </p:txBody>
        </p:sp>
        <p:sp>
          <p:nvSpPr>
            <p:cNvPr id="45" name="TextBox 44">
              <a:extLst>
                <a:ext uri="{FF2B5EF4-FFF2-40B4-BE49-F238E27FC236}">
                  <a16:creationId xmlns:a16="http://schemas.microsoft.com/office/drawing/2014/main" id="{D012B238-B24D-4BC7-981C-DF6D3D16F2CE}"/>
                </a:ext>
              </a:extLst>
            </p:cNvPr>
            <p:cNvSpPr txBox="1"/>
            <p:nvPr/>
          </p:nvSpPr>
          <p:spPr>
            <a:xfrm>
              <a:off x="6485792" y="1265191"/>
              <a:ext cx="1923961" cy="512740"/>
            </a:xfrm>
            <a:prstGeom prst="rect">
              <a:avLst/>
            </a:prstGeom>
            <a:noFill/>
            <a:ln w="3175">
              <a:noFill/>
            </a:ln>
          </p:spPr>
          <p:txBody>
            <a:bodyPr wrap="square" rtlCol="0" anchor="ctr">
              <a:spAutoFit/>
            </a:bodyPr>
            <a:lstStyle/>
            <a:p>
              <a:r>
                <a:rPr lang="en-US" altLang="ko-KR" sz="1400" b="1" dirty="0">
                  <a:solidFill>
                    <a:schemeClr val="accent1"/>
                  </a:solidFill>
                  <a:cs typeface="Arial" pitchFamily="34" charset="0"/>
                </a:rPr>
                <a:t>2025 Looking Forward…</a:t>
              </a:r>
              <a:endParaRPr lang="ko-KR" altLang="en-US" sz="1400" b="1" dirty="0">
                <a:solidFill>
                  <a:schemeClr val="accent1"/>
                </a:solidFill>
                <a:cs typeface="Arial" pitchFamily="34" charset="0"/>
              </a:endParaRPr>
            </a:p>
          </p:txBody>
        </p:sp>
      </p:grpSp>
      <p:pic>
        <p:nvPicPr>
          <p:cNvPr id="2" name="Picture 1">
            <a:extLst>
              <a:ext uri="{FF2B5EF4-FFF2-40B4-BE49-F238E27FC236}">
                <a16:creationId xmlns:a16="http://schemas.microsoft.com/office/drawing/2014/main" id="{3E9EBEBD-9585-4D89-BB91-506B957995EC}"/>
              </a:ext>
            </a:extLst>
          </p:cNvPr>
          <p:cNvPicPr>
            <a:picLocks noChangeAspect="1"/>
          </p:cNvPicPr>
          <p:nvPr/>
        </p:nvPicPr>
        <p:blipFill>
          <a:blip r:embed="rId3"/>
          <a:stretch>
            <a:fillRect/>
          </a:stretch>
        </p:blipFill>
        <p:spPr>
          <a:xfrm>
            <a:off x="8841468" y="884726"/>
            <a:ext cx="2293819" cy="1531753"/>
          </a:xfrm>
          <a:prstGeom prst="rect">
            <a:avLst/>
          </a:prstGeom>
        </p:spPr>
      </p:pic>
    </p:spTree>
    <p:extLst>
      <p:ext uri="{BB962C8B-B14F-4D97-AF65-F5344CB8AC3E}">
        <p14:creationId xmlns:p14="http://schemas.microsoft.com/office/powerpoint/2010/main" val="2699926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Risk Management Unit</a:t>
            </a:r>
          </a:p>
        </p:txBody>
      </p:sp>
      <p:sp>
        <p:nvSpPr>
          <p:cNvPr id="53" name="Text Placeholder 52"/>
          <p:cNvSpPr>
            <a:spLocks noGrp="1"/>
          </p:cNvSpPr>
          <p:nvPr>
            <p:ph type="body" sz="quarter" idx="41"/>
          </p:nvPr>
        </p:nvSpPr>
        <p:spPr/>
        <p:txBody>
          <a:bodyPr/>
          <a:lstStyle/>
          <a:p>
            <a:r>
              <a:rPr lang="en-US" dirty="0">
                <a:solidFill>
                  <a:schemeClr val="accent3">
                    <a:lumMod val="75000"/>
                  </a:schemeClr>
                </a:solidFill>
              </a:rPr>
              <a:t>Achievements during 2024</a:t>
            </a:r>
          </a:p>
        </p:txBody>
      </p:sp>
      <p:sp>
        <p:nvSpPr>
          <p:cNvPr id="54" name="TextBox 53">
            <a:extLst>
              <a:ext uri="{FF2B5EF4-FFF2-40B4-BE49-F238E27FC236}">
                <a16:creationId xmlns:a16="http://schemas.microsoft.com/office/drawing/2014/main" id="{B86476EE-9FD2-4CEA-A6D9-0AD39ADF3D03}"/>
              </a:ext>
            </a:extLst>
          </p:cNvPr>
          <p:cNvSpPr txBox="1"/>
          <p:nvPr/>
        </p:nvSpPr>
        <p:spPr>
          <a:xfrm>
            <a:off x="0" y="6599760"/>
            <a:ext cx="12192000" cy="246221"/>
          </a:xfrm>
          <a:prstGeom prst="rect">
            <a:avLst/>
          </a:prstGeom>
          <a:noFill/>
        </p:spPr>
        <p:txBody>
          <a:bodyPr wrap="square" rtlCol="0">
            <a:spAutoFit/>
          </a:bodyPr>
          <a:lstStyle/>
          <a:p>
            <a:pPr algn="ctr"/>
            <a:endParaRPr lang="ko-KR" altLang="en-US" sz="1000" dirty="0">
              <a:solidFill>
                <a:schemeClr val="bg1"/>
              </a:solidFill>
            </a:endParaRPr>
          </a:p>
        </p:txBody>
      </p:sp>
      <p:grpSp>
        <p:nvGrpSpPr>
          <p:cNvPr id="5" name="Group 14">
            <a:extLst>
              <a:ext uri="{FF2B5EF4-FFF2-40B4-BE49-F238E27FC236}">
                <a16:creationId xmlns:a16="http://schemas.microsoft.com/office/drawing/2014/main" id="{533EFF92-2B41-4CBE-B614-4AA8C657575A}"/>
              </a:ext>
            </a:extLst>
          </p:cNvPr>
          <p:cNvGrpSpPr/>
          <p:nvPr/>
        </p:nvGrpSpPr>
        <p:grpSpPr>
          <a:xfrm>
            <a:off x="5272135" y="2942244"/>
            <a:ext cx="1627514" cy="2579391"/>
            <a:chOff x="2267743" y="2067694"/>
            <a:chExt cx="1296144" cy="2068083"/>
          </a:xfrm>
          <a:solidFill>
            <a:schemeClr val="accent4"/>
          </a:solidFill>
        </p:grpSpPr>
        <p:sp>
          <p:nvSpPr>
            <p:cNvPr id="6" name="Oval 3">
              <a:extLst>
                <a:ext uri="{FF2B5EF4-FFF2-40B4-BE49-F238E27FC236}">
                  <a16:creationId xmlns:a16="http://schemas.microsoft.com/office/drawing/2014/main" id="{7E78B153-8E78-466B-88CD-C4C36C036E22}"/>
                </a:ext>
              </a:extLst>
            </p:cNvPr>
            <p:cNvSpPr/>
            <p:nvPr/>
          </p:nvSpPr>
          <p:spPr>
            <a:xfrm>
              <a:off x="2267743" y="2067694"/>
              <a:ext cx="1296144" cy="1512168"/>
            </a:xfrm>
            <a:custGeom>
              <a:avLst/>
              <a:gdLst/>
              <a:ahLst/>
              <a:cxnLst/>
              <a:rect l="l" t="t" r="r" b="b"/>
              <a:pathLst>
                <a:path w="1296144" h="1512168">
                  <a:moveTo>
                    <a:pt x="648072" y="0"/>
                  </a:moveTo>
                  <a:cubicBezTo>
                    <a:pt x="1005992" y="0"/>
                    <a:pt x="1296144" y="290152"/>
                    <a:pt x="1296144" y="648072"/>
                  </a:cubicBezTo>
                  <a:cubicBezTo>
                    <a:pt x="1296144" y="789887"/>
                    <a:pt x="1250593" y="921063"/>
                    <a:pt x="1171961" y="1026780"/>
                  </a:cubicBezTo>
                  <a:lnTo>
                    <a:pt x="1173960" y="1026780"/>
                  </a:lnTo>
                  <a:cubicBezTo>
                    <a:pt x="1071256" y="1150055"/>
                    <a:pt x="991158" y="1317624"/>
                    <a:pt x="945903" y="1512168"/>
                  </a:cubicBezTo>
                  <a:lnTo>
                    <a:pt x="350240" y="1512168"/>
                  </a:lnTo>
                  <a:cubicBezTo>
                    <a:pt x="304986" y="1317624"/>
                    <a:pt x="224888" y="1150055"/>
                    <a:pt x="122183" y="1026780"/>
                  </a:cubicBezTo>
                  <a:lnTo>
                    <a:pt x="124183" y="1026780"/>
                  </a:lnTo>
                  <a:cubicBezTo>
                    <a:pt x="45551" y="921063"/>
                    <a:pt x="0" y="789887"/>
                    <a:pt x="0" y="648072"/>
                  </a:cubicBezTo>
                  <a:cubicBezTo>
                    <a:pt x="0" y="290152"/>
                    <a:pt x="290152" y="0"/>
                    <a:pt x="648072" y="0"/>
                  </a:cubicBezTo>
                  <a:close/>
                </a:path>
              </a:pathLst>
            </a:custGeom>
            <a:grpFill/>
            <a:ln>
              <a:noFill/>
            </a:ln>
            <a:effectLst>
              <a:glow rad="495300">
                <a:schemeClr val="accent4">
                  <a:alpha val="2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7" name="Group 13">
              <a:extLst>
                <a:ext uri="{FF2B5EF4-FFF2-40B4-BE49-F238E27FC236}">
                  <a16:creationId xmlns:a16="http://schemas.microsoft.com/office/drawing/2014/main" id="{FA291B3E-4E8E-4549-981D-0EB20569D51C}"/>
                </a:ext>
              </a:extLst>
            </p:cNvPr>
            <p:cNvGrpSpPr/>
            <p:nvPr/>
          </p:nvGrpSpPr>
          <p:grpSpPr>
            <a:xfrm>
              <a:off x="2591815" y="3645376"/>
              <a:ext cx="648000" cy="490401"/>
              <a:chOff x="2591815" y="3645376"/>
              <a:chExt cx="648000" cy="490401"/>
            </a:xfrm>
            <a:grpFill/>
          </p:grpSpPr>
          <p:sp>
            <p:nvSpPr>
              <p:cNvPr id="8" name="Rounded Rectangle 10">
                <a:extLst>
                  <a:ext uri="{FF2B5EF4-FFF2-40B4-BE49-F238E27FC236}">
                    <a16:creationId xmlns:a16="http://schemas.microsoft.com/office/drawing/2014/main" id="{C54F8A41-B13C-4E39-95CD-0A306D7488E3}"/>
                  </a:ext>
                </a:extLst>
              </p:cNvPr>
              <p:cNvSpPr/>
              <p:nvPr/>
            </p:nvSpPr>
            <p:spPr>
              <a:xfrm>
                <a:off x="2591815" y="3645376"/>
                <a:ext cx="648000" cy="14401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Rounded Rectangle 34">
                <a:extLst>
                  <a:ext uri="{FF2B5EF4-FFF2-40B4-BE49-F238E27FC236}">
                    <a16:creationId xmlns:a16="http://schemas.microsoft.com/office/drawing/2014/main" id="{20877BAE-E5D4-4FE8-8E81-ABFDBCEBDB35}"/>
                  </a:ext>
                </a:extLst>
              </p:cNvPr>
              <p:cNvSpPr/>
              <p:nvPr/>
            </p:nvSpPr>
            <p:spPr>
              <a:xfrm>
                <a:off x="2591815" y="3841787"/>
                <a:ext cx="648000" cy="14401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Oval 11">
                <a:extLst>
                  <a:ext uri="{FF2B5EF4-FFF2-40B4-BE49-F238E27FC236}">
                    <a16:creationId xmlns:a16="http://schemas.microsoft.com/office/drawing/2014/main" id="{DE7C9E48-7163-4367-887B-9194104E4952}"/>
                  </a:ext>
                </a:extLst>
              </p:cNvPr>
              <p:cNvSpPr/>
              <p:nvPr/>
            </p:nvSpPr>
            <p:spPr>
              <a:xfrm>
                <a:off x="2651523" y="4038198"/>
                <a:ext cx="528585" cy="97579"/>
              </a:xfrm>
              <a:custGeom>
                <a:avLst/>
                <a:gdLst/>
                <a:ahLst/>
                <a:cxnLst/>
                <a:rect l="l" t="t" r="r" b="b"/>
                <a:pathLst>
                  <a:path w="780137" h="144016">
                    <a:moveTo>
                      <a:pt x="0" y="0"/>
                    </a:moveTo>
                    <a:lnTo>
                      <a:pt x="780137" y="0"/>
                    </a:lnTo>
                    <a:cubicBezTo>
                      <a:pt x="675766" y="90723"/>
                      <a:pt x="539141" y="144016"/>
                      <a:pt x="390068" y="144016"/>
                    </a:cubicBezTo>
                    <a:cubicBezTo>
                      <a:pt x="240996" y="144016"/>
                      <a:pt x="104371" y="90723"/>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
        <p:nvSpPr>
          <p:cNvPr id="11" name="Hexagon 15">
            <a:extLst>
              <a:ext uri="{FF2B5EF4-FFF2-40B4-BE49-F238E27FC236}">
                <a16:creationId xmlns:a16="http://schemas.microsoft.com/office/drawing/2014/main" id="{82075ABD-B1BC-4980-B9D1-3300B896DCA5}"/>
              </a:ext>
            </a:extLst>
          </p:cNvPr>
          <p:cNvSpPr/>
          <p:nvPr/>
        </p:nvSpPr>
        <p:spPr>
          <a:xfrm>
            <a:off x="6841599" y="1903357"/>
            <a:ext cx="1258611" cy="1077733"/>
          </a:xfrm>
          <a:prstGeom prst="hexagon">
            <a:avLst/>
          </a:prstGeom>
          <a:solidFill>
            <a:schemeClr val="bg1">
              <a:alpha val="3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Hexagon 61">
            <a:extLst>
              <a:ext uri="{FF2B5EF4-FFF2-40B4-BE49-F238E27FC236}">
                <a16:creationId xmlns:a16="http://schemas.microsoft.com/office/drawing/2014/main" id="{BFEA2A1C-F32E-4A30-AECD-5D515F6242FA}"/>
              </a:ext>
            </a:extLst>
          </p:cNvPr>
          <p:cNvSpPr/>
          <p:nvPr/>
        </p:nvSpPr>
        <p:spPr>
          <a:xfrm>
            <a:off x="7392145" y="3412867"/>
            <a:ext cx="1258611" cy="1077733"/>
          </a:xfrm>
          <a:prstGeom prst="hexagon">
            <a:avLst/>
          </a:prstGeom>
          <a:solidFill>
            <a:schemeClr val="bg1">
              <a:alpha val="1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Hexagon 62">
            <a:extLst>
              <a:ext uri="{FF2B5EF4-FFF2-40B4-BE49-F238E27FC236}">
                <a16:creationId xmlns:a16="http://schemas.microsoft.com/office/drawing/2014/main" id="{EF771EEF-1F34-46C6-8D9D-1FED478F10A7}"/>
              </a:ext>
            </a:extLst>
          </p:cNvPr>
          <p:cNvSpPr/>
          <p:nvPr/>
        </p:nvSpPr>
        <p:spPr>
          <a:xfrm>
            <a:off x="6841599" y="4922376"/>
            <a:ext cx="1258611" cy="1077733"/>
          </a:xfrm>
          <a:prstGeom prst="hexagon">
            <a:avLst/>
          </a:prstGeom>
          <a:solidFill>
            <a:schemeClr val="bg1">
              <a:alpha val="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Hexagon 64">
            <a:extLst>
              <a:ext uri="{FF2B5EF4-FFF2-40B4-BE49-F238E27FC236}">
                <a16:creationId xmlns:a16="http://schemas.microsoft.com/office/drawing/2014/main" id="{41D9068E-843F-419C-915C-D027F7D68EC7}"/>
              </a:ext>
            </a:extLst>
          </p:cNvPr>
          <p:cNvSpPr/>
          <p:nvPr/>
        </p:nvSpPr>
        <p:spPr>
          <a:xfrm flipH="1">
            <a:off x="4190266" y="1901913"/>
            <a:ext cx="1258610" cy="1077733"/>
          </a:xfrm>
          <a:prstGeom prst="hexagon">
            <a:avLst/>
          </a:prstGeom>
          <a:solidFill>
            <a:schemeClr val="bg1">
              <a:alpha val="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Hexagon 65">
            <a:extLst>
              <a:ext uri="{FF2B5EF4-FFF2-40B4-BE49-F238E27FC236}">
                <a16:creationId xmlns:a16="http://schemas.microsoft.com/office/drawing/2014/main" id="{4BC3B489-03D6-4E03-AC1A-296FF97CA573}"/>
              </a:ext>
            </a:extLst>
          </p:cNvPr>
          <p:cNvSpPr/>
          <p:nvPr/>
        </p:nvSpPr>
        <p:spPr>
          <a:xfrm flipH="1">
            <a:off x="3565629" y="3411423"/>
            <a:ext cx="1258610" cy="1077733"/>
          </a:xfrm>
          <a:prstGeom prst="hexagon">
            <a:avLst/>
          </a:prstGeom>
          <a:solidFill>
            <a:schemeClr val="bg1">
              <a:alpha val="1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Hexagon 66">
            <a:extLst>
              <a:ext uri="{FF2B5EF4-FFF2-40B4-BE49-F238E27FC236}">
                <a16:creationId xmlns:a16="http://schemas.microsoft.com/office/drawing/2014/main" id="{7F6309BA-5FFF-47AD-B046-5935162C83A9}"/>
              </a:ext>
            </a:extLst>
          </p:cNvPr>
          <p:cNvSpPr/>
          <p:nvPr/>
        </p:nvSpPr>
        <p:spPr>
          <a:xfrm flipH="1">
            <a:off x="4190266" y="4920932"/>
            <a:ext cx="1258610" cy="1077733"/>
          </a:xfrm>
          <a:prstGeom prst="hexagon">
            <a:avLst/>
          </a:prstGeom>
          <a:solidFill>
            <a:schemeClr val="bg1">
              <a:alpha val="3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TextBox 16">
            <a:extLst>
              <a:ext uri="{FF2B5EF4-FFF2-40B4-BE49-F238E27FC236}">
                <a16:creationId xmlns:a16="http://schemas.microsoft.com/office/drawing/2014/main" id="{3D39E4C7-2BDA-4BDD-BF58-E8348F0A7FF0}"/>
              </a:ext>
            </a:extLst>
          </p:cNvPr>
          <p:cNvSpPr txBox="1"/>
          <p:nvPr/>
        </p:nvSpPr>
        <p:spPr>
          <a:xfrm>
            <a:off x="5431903" y="3673089"/>
            <a:ext cx="1296144" cy="338554"/>
          </a:xfrm>
          <a:prstGeom prst="rect">
            <a:avLst/>
          </a:prstGeom>
          <a:noFill/>
          <a:ln w="3175">
            <a:noFill/>
          </a:ln>
        </p:spPr>
        <p:txBody>
          <a:bodyPr wrap="square" rtlCol="0" anchor="ctr">
            <a:spAutoFit/>
          </a:bodyPr>
          <a:lstStyle/>
          <a:p>
            <a:pPr algn="ctr"/>
            <a:r>
              <a:rPr lang="en-US" altLang="ko-KR" sz="1600" b="1" dirty="0">
                <a:solidFill>
                  <a:schemeClr val="bg1"/>
                </a:solidFill>
                <a:cs typeface="Arial" pitchFamily="34" charset="0"/>
              </a:rPr>
              <a:t>2024</a:t>
            </a:r>
            <a:endParaRPr lang="ko-KR" altLang="en-US" sz="1600" b="1" dirty="0">
              <a:solidFill>
                <a:schemeClr val="bg1"/>
              </a:solidFill>
              <a:cs typeface="Arial" pitchFamily="34" charset="0"/>
            </a:endParaRPr>
          </a:p>
        </p:txBody>
      </p:sp>
      <p:grpSp>
        <p:nvGrpSpPr>
          <p:cNvPr id="18" name="Group 2">
            <a:extLst>
              <a:ext uri="{FF2B5EF4-FFF2-40B4-BE49-F238E27FC236}">
                <a16:creationId xmlns:a16="http://schemas.microsoft.com/office/drawing/2014/main" id="{01634038-109B-4722-9AD4-98D05930C540}"/>
              </a:ext>
            </a:extLst>
          </p:cNvPr>
          <p:cNvGrpSpPr/>
          <p:nvPr/>
        </p:nvGrpSpPr>
        <p:grpSpPr>
          <a:xfrm>
            <a:off x="8225004" y="1968715"/>
            <a:ext cx="2730210" cy="939675"/>
            <a:chOff x="6485792" y="1401372"/>
            <a:chExt cx="1923961" cy="939675"/>
          </a:xfrm>
        </p:grpSpPr>
        <p:sp>
          <p:nvSpPr>
            <p:cNvPr id="19" name="TextBox 18">
              <a:extLst>
                <a:ext uri="{FF2B5EF4-FFF2-40B4-BE49-F238E27FC236}">
                  <a16:creationId xmlns:a16="http://schemas.microsoft.com/office/drawing/2014/main" id="{F2BD4A43-F6C2-4B4F-8B73-AD6DD7F0CAFB}"/>
                </a:ext>
              </a:extLst>
            </p:cNvPr>
            <p:cNvSpPr txBox="1"/>
            <p:nvPr/>
          </p:nvSpPr>
          <p:spPr>
            <a:xfrm>
              <a:off x="6485792" y="1694716"/>
              <a:ext cx="1923961" cy="646331"/>
            </a:xfrm>
            <a:prstGeom prst="rect">
              <a:avLst/>
            </a:prstGeom>
            <a:noFill/>
          </p:spPr>
          <p:txBody>
            <a:bodyPr wrap="square" rtlCol="0">
              <a:spAutoFit/>
            </a:bodyPr>
            <a:lstStyle/>
            <a:p>
              <a:r>
                <a:rPr lang="en-US" altLang="ko-KR" sz="1200" dirty="0">
                  <a:solidFill>
                    <a:schemeClr val="tx1">
                      <a:lumMod val="75000"/>
                      <a:lumOff val="25000"/>
                    </a:schemeClr>
                  </a:solidFill>
                  <a:cs typeface="Arial" pitchFamily="34" charset="0"/>
                </a:rPr>
                <a:t>During last Quarter of 2024, RM implemented the process on Key Risk Indicators by Department. </a:t>
              </a:r>
            </a:p>
          </p:txBody>
        </p:sp>
        <p:sp>
          <p:nvSpPr>
            <p:cNvPr id="20" name="TextBox 19">
              <a:extLst>
                <a:ext uri="{FF2B5EF4-FFF2-40B4-BE49-F238E27FC236}">
                  <a16:creationId xmlns:a16="http://schemas.microsoft.com/office/drawing/2014/main" id="{7618924C-3C32-4CE7-861B-F58A59E9ED39}"/>
                </a:ext>
              </a:extLst>
            </p:cNvPr>
            <p:cNvSpPr txBox="1"/>
            <p:nvPr/>
          </p:nvSpPr>
          <p:spPr>
            <a:xfrm>
              <a:off x="6485792" y="1401372"/>
              <a:ext cx="1923961" cy="307777"/>
            </a:xfrm>
            <a:prstGeom prst="rect">
              <a:avLst/>
            </a:prstGeom>
            <a:noFill/>
            <a:ln w="3175">
              <a:noFill/>
            </a:ln>
          </p:spPr>
          <p:txBody>
            <a:bodyPr wrap="square" rtlCol="0" anchor="ctr">
              <a:spAutoFit/>
            </a:bodyPr>
            <a:lstStyle/>
            <a:p>
              <a:r>
                <a:rPr lang="en-US" altLang="ko-KR" sz="1400" b="1" dirty="0">
                  <a:solidFill>
                    <a:schemeClr val="accent3"/>
                  </a:solidFill>
                  <a:cs typeface="Arial" pitchFamily="34" charset="0"/>
                </a:rPr>
                <a:t>KRI’s Implementation</a:t>
              </a:r>
              <a:endParaRPr lang="ko-KR" altLang="en-US" sz="1400" b="1" dirty="0">
                <a:solidFill>
                  <a:schemeClr val="accent3"/>
                </a:solidFill>
                <a:cs typeface="Arial" pitchFamily="34" charset="0"/>
              </a:endParaRPr>
            </a:p>
          </p:txBody>
        </p:sp>
      </p:grpSp>
      <p:grpSp>
        <p:nvGrpSpPr>
          <p:cNvPr id="21" name="Group 42">
            <a:extLst>
              <a:ext uri="{FF2B5EF4-FFF2-40B4-BE49-F238E27FC236}">
                <a16:creationId xmlns:a16="http://schemas.microsoft.com/office/drawing/2014/main" id="{1C193A20-1976-4F0E-9994-900F20A020F0}"/>
              </a:ext>
            </a:extLst>
          </p:cNvPr>
          <p:cNvGrpSpPr/>
          <p:nvPr/>
        </p:nvGrpSpPr>
        <p:grpSpPr>
          <a:xfrm>
            <a:off x="8776737" y="3476066"/>
            <a:ext cx="2730212" cy="1309007"/>
            <a:chOff x="6485791" y="1401372"/>
            <a:chExt cx="1923962" cy="1309007"/>
          </a:xfrm>
        </p:grpSpPr>
        <p:sp>
          <p:nvSpPr>
            <p:cNvPr id="22" name="TextBox 21">
              <a:extLst>
                <a:ext uri="{FF2B5EF4-FFF2-40B4-BE49-F238E27FC236}">
                  <a16:creationId xmlns:a16="http://schemas.microsoft.com/office/drawing/2014/main" id="{DFFE3B67-892A-48A6-8C4B-F3BB964CF512}"/>
                </a:ext>
              </a:extLst>
            </p:cNvPr>
            <p:cNvSpPr txBox="1"/>
            <p:nvPr/>
          </p:nvSpPr>
          <p:spPr>
            <a:xfrm>
              <a:off x="6485792" y="1694716"/>
              <a:ext cx="1923961" cy="1015663"/>
            </a:xfrm>
            <a:prstGeom prst="rect">
              <a:avLst/>
            </a:prstGeom>
            <a:noFill/>
          </p:spPr>
          <p:txBody>
            <a:bodyPr wrap="square" rtlCol="0">
              <a:spAutoFit/>
            </a:bodyPr>
            <a:lstStyle/>
            <a:p>
              <a:r>
                <a:rPr lang="en-US" altLang="ko-KR" sz="1200" dirty="0">
                  <a:solidFill>
                    <a:schemeClr val="tx1">
                      <a:lumMod val="75000"/>
                      <a:lumOff val="25000"/>
                    </a:schemeClr>
                  </a:solidFill>
                  <a:cs typeface="Arial" pitchFamily="34" charset="0"/>
                </a:rPr>
                <a:t>In collaboration with Legal Manager RM, issued the Risk Monthly Report, which consist the main risks that PPA face out in relation with International events. </a:t>
              </a:r>
            </a:p>
          </p:txBody>
        </p:sp>
        <p:sp>
          <p:nvSpPr>
            <p:cNvPr id="23" name="TextBox 22">
              <a:extLst>
                <a:ext uri="{FF2B5EF4-FFF2-40B4-BE49-F238E27FC236}">
                  <a16:creationId xmlns:a16="http://schemas.microsoft.com/office/drawing/2014/main" id="{C3672953-5525-44AF-87A7-240C29AED0FE}"/>
                </a:ext>
              </a:extLst>
            </p:cNvPr>
            <p:cNvSpPr txBox="1"/>
            <p:nvPr/>
          </p:nvSpPr>
          <p:spPr>
            <a:xfrm>
              <a:off x="6485791" y="1401372"/>
              <a:ext cx="1923961" cy="307777"/>
            </a:xfrm>
            <a:prstGeom prst="rect">
              <a:avLst/>
            </a:prstGeom>
            <a:noFill/>
            <a:ln w="3175">
              <a:noFill/>
            </a:ln>
          </p:spPr>
          <p:txBody>
            <a:bodyPr wrap="square" rtlCol="0" anchor="ctr">
              <a:spAutoFit/>
            </a:bodyPr>
            <a:lstStyle/>
            <a:p>
              <a:r>
                <a:rPr lang="en-US" altLang="ko-KR" sz="1400" b="1" dirty="0">
                  <a:solidFill>
                    <a:schemeClr val="accent2"/>
                  </a:solidFill>
                  <a:cs typeface="Arial" pitchFamily="34" charset="0"/>
                </a:rPr>
                <a:t>International Monthly Report</a:t>
              </a:r>
              <a:endParaRPr lang="ko-KR" altLang="en-US" sz="1400" b="1" dirty="0">
                <a:solidFill>
                  <a:schemeClr val="accent2"/>
                </a:solidFill>
                <a:cs typeface="Arial" pitchFamily="34" charset="0"/>
              </a:endParaRPr>
            </a:p>
          </p:txBody>
        </p:sp>
      </p:grpSp>
      <p:grpSp>
        <p:nvGrpSpPr>
          <p:cNvPr id="24" name="Group 45">
            <a:extLst>
              <a:ext uri="{FF2B5EF4-FFF2-40B4-BE49-F238E27FC236}">
                <a16:creationId xmlns:a16="http://schemas.microsoft.com/office/drawing/2014/main" id="{5EA7613B-F34B-4364-BED3-5C3A45C765A5}"/>
              </a:ext>
            </a:extLst>
          </p:cNvPr>
          <p:cNvGrpSpPr/>
          <p:nvPr/>
        </p:nvGrpSpPr>
        <p:grpSpPr>
          <a:xfrm>
            <a:off x="8225004" y="4993060"/>
            <a:ext cx="2730210" cy="1124341"/>
            <a:chOff x="6485792" y="1401372"/>
            <a:chExt cx="1923961" cy="1124341"/>
          </a:xfrm>
        </p:grpSpPr>
        <p:sp>
          <p:nvSpPr>
            <p:cNvPr id="25" name="TextBox 24">
              <a:extLst>
                <a:ext uri="{FF2B5EF4-FFF2-40B4-BE49-F238E27FC236}">
                  <a16:creationId xmlns:a16="http://schemas.microsoft.com/office/drawing/2014/main" id="{4224FBCC-02F4-4F20-9D17-297C92016292}"/>
                </a:ext>
              </a:extLst>
            </p:cNvPr>
            <p:cNvSpPr txBox="1"/>
            <p:nvPr/>
          </p:nvSpPr>
          <p:spPr>
            <a:xfrm>
              <a:off x="6485792" y="1694716"/>
              <a:ext cx="1923961" cy="830997"/>
            </a:xfrm>
            <a:prstGeom prst="rect">
              <a:avLst/>
            </a:prstGeom>
            <a:noFill/>
          </p:spPr>
          <p:txBody>
            <a:bodyPr wrap="square" rtlCol="0">
              <a:spAutoFit/>
            </a:bodyPr>
            <a:lstStyle/>
            <a:p>
              <a:r>
                <a:rPr lang="en-US" altLang="ko-KR" sz="1200" dirty="0">
                  <a:solidFill>
                    <a:schemeClr val="tx1">
                      <a:lumMod val="75000"/>
                      <a:lumOff val="25000"/>
                    </a:schemeClr>
                  </a:solidFill>
                  <a:cs typeface="Arial" pitchFamily="34" charset="0"/>
                </a:rPr>
                <a:t>100% of success during KPMG’s reediness process on Risk Methodology and obligations against the Law. </a:t>
              </a:r>
            </a:p>
          </p:txBody>
        </p:sp>
        <p:sp>
          <p:nvSpPr>
            <p:cNvPr id="26" name="TextBox 25">
              <a:extLst>
                <a:ext uri="{FF2B5EF4-FFF2-40B4-BE49-F238E27FC236}">
                  <a16:creationId xmlns:a16="http://schemas.microsoft.com/office/drawing/2014/main" id="{A9FBF7D6-70E6-4703-8B21-5BA4293ADC09}"/>
                </a:ext>
              </a:extLst>
            </p:cNvPr>
            <p:cNvSpPr txBox="1"/>
            <p:nvPr/>
          </p:nvSpPr>
          <p:spPr>
            <a:xfrm>
              <a:off x="6485792" y="1401372"/>
              <a:ext cx="1923961" cy="307777"/>
            </a:xfrm>
            <a:prstGeom prst="rect">
              <a:avLst/>
            </a:prstGeom>
            <a:noFill/>
            <a:ln w="3175">
              <a:noFill/>
            </a:ln>
          </p:spPr>
          <p:txBody>
            <a:bodyPr wrap="square" rtlCol="0" anchor="ctr">
              <a:spAutoFit/>
            </a:bodyPr>
            <a:lstStyle/>
            <a:p>
              <a:r>
                <a:rPr lang="en-US" altLang="ko-KR" sz="1400" b="1" dirty="0">
                  <a:solidFill>
                    <a:schemeClr val="accent1"/>
                  </a:solidFill>
                  <a:cs typeface="Arial" pitchFamily="34" charset="0"/>
                </a:rPr>
                <a:t>External Auditor Evaluation</a:t>
              </a:r>
              <a:endParaRPr lang="ko-KR" altLang="en-US" sz="1400" b="1" dirty="0">
                <a:solidFill>
                  <a:schemeClr val="accent1"/>
                </a:solidFill>
                <a:cs typeface="Arial" pitchFamily="34" charset="0"/>
              </a:endParaRPr>
            </a:p>
          </p:txBody>
        </p:sp>
      </p:grpSp>
      <p:grpSp>
        <p:nvGrpSpPr>
          <p:cNvPr id="27" name="Group 48">
            <a:extLst>
              <a:ext uri="{FF2B5EF4-FFF2-40B4-BE49-F238E27FC236}">
                <a16:creationId xmlns:a16="http://schemas.microsoft.com/office/drawing/2014/main" id="{9F4FD9F9-2979-4339-B605-4B69F9444025}"/>
              </a:ext>
            </a:extLst>
          </p:cNvPr>
          <p:cNvGrpSpPr/>
          <p:nvPr/>
        </p:nvGrpSpPr>
        <p:grpSpPr>
          <a:xfrm>
            <a:off x="1362809" y="1968715"/>
            <a:ext cx="2730210" cy="1124341"/>
            <a:chOff x="6485792" y="1401372"/>
            <a:chExt cx="1923961" cy="1124341"/>
          </a:xfrm>
        </p:grpSpPr>
        <p:sp>
          <p:nvSpPr>
            <p:cNvPr id="28" name="TextBox 27">
              <a:extLst>
                <a:ext uri="{FF2B5EF4-FFF2-40B4-BE49-F238E27FC236}">
                  <a16:creationId xmlns:a16="http://schemas.microsoft.com/office/drawing/2014/main" id="{4BE5AEC3-AD0A-487F-BE82-8D4E1A2F8DBF}"/>
                </a:ext>
              </a:extLst>
            </p:cNvPr>
            <p:cNvSpPr txBox="1"/>
            <p:nvPr/>
          </p:nvSpPr>
          <p:spPr>
            <a:xfrm>
              <a:off x="6485792" y="1694716"/>
              <a:ext cx="1923961" cy="830997"/>
            </a:xfrm>
            <a:prstGeom prst="rect">
              <a:avLst/>
            </a:prstGeom>
            <a:noFill/>
          </p:spPr>
          <p:txBody>
            <a:bodyPr wrap="square" rtlCol="0">
              <a:spAutoFit/>
            </a:bodyPr>
            <a:lstStyle/>
            <a:p>
              <a:pPr algn="r"/>
              <a:r>
                <a:rPr lang="en-US" altLang="ko-KR" sz="1200" dirty="0">
                  <a:solidFill>
                    <a:schemeClr val="tx1">
                      <a:lumMod val="75000"/>
                      <a:lumOff val="25000"/>
                    </a:schemeClr>
                  </a:solidFill>
                  <a:cs typeface="Arial" pitchFamily="34" charset="0"/>
                </a:rPr>
                <a:t>Risk Culture in PPA increasing, through continuing reporting, training and involving employees on Risk assessment process.  </a:t>
              </a:r>
            </a:p>
          </p:txBody>
        </p:sp>
        <p:sp>
          <p:nvSpPr>
            <p:cNvPr id="29" name="TextBox 28">
              <a:extLst>
                <a:ext uri="{FF2B5EF4-FFF2-40B4-BE49-F238E27FC236}">
                  <a16:creationId xmlns:a16="http://schemas.microsoft.com/office/drawing/2014/main" id="{DB15A511-EEB9-435F-8BD9-3C3EFADBE0D2}"/>
                </a:ext>
              </a:extLst>
            </p:cNvPr>
            <p:cNvSpPr txBox="1"/>
            <p:nvPr/>
          </p:nvSpPr>
          <p:spPr>
            <a:xfrm>
              <a:off x="6485792" y="1401372"/>
              <a:ext cx="1923961" cy="307777"/>
            </a:xfrm>
            <a:prstGeom prst="rect">
              <a:avLst/>
            </a:prstGeom>
            <a:noFill/>
            <a:ln w="3175">
              <a:noFill/>
            </a:ln>
          </p:spPr>
          <p:txBody>
            <a:bodyPr wrap="square" rtlCol="0" anchor="ctr">
              <a:spAutoFit/>
            </a:bodyPr>
            <a:lstStyle/>
            <a:p>
              <a:pPr algn="r"/>
              <a:r>
                <a:rPr lang="en-US" altLang="ko-KR" sz="1400" b="1" dirty="0">
                  <a:solidFill>
                    <a:schemeClr val="accent1"/>
                  </a:solidFill>
                  <a:cs typeface="Arial" pitchFamily="34" charset="0"/>
                </a:rPr>
                <a:t>Risk Culture Improving</a:t>
              </a:r>
              <a:endParaRPr lang="ko-KR" altLang="en-US" sz="1400" b="1" dirty="0">
                <a:solidFill>
                  <a:schemeClr val="accent1"/>
                </a:solidFill>
                <a:cs typeface="Arial" pitchFamily="34" charset="0"/>
              </a:endParaRPr>
            </a:p>
          </p:txBody>
        </p:sp>
      </p:grpSp>
      <p:grpSp>
        <p:nvGrpSpPr>
          <p:cNvPr id="30" name="Group 51">
            <a:extLst>
              <a:ext uri="{FF2B5EF4-FFF2-40B4-BE49-F238E27FC236}">
                <a16:creationId xmlns:a16="http://schemas.microsoft.com/office/drawing/2014/main" id="{F37DCCD3-09C7-4CF6-9505-AE8B3253F023}"/>
              </a:ext>
            </a:extLst>
          </p:cNvPr>
          <p:cNvGrpSpPr/>
          <p:nvPr/>
        </p:nvGrpSpPr>
        <p:grpSpPr>
          <a:xfrm>
            <a:off x="737810" y="3476066"/>
            <a:ext cx="2730212" cy="755009"/>
            <a:chOff x="6485791" y="1401372"/>
            <a:chExt cx="1923962" cy="755009"/>
          </a:xfrm>
        </p:grpSpPr>
        <p:sp>
          <p:nvSpPr>
            <p:cNvPr id="31" name="TextBox 30">
              <a:extLst>
                <a:ext uri="{FF2B5EF4-FFF2-40B4-BE49-F238E27FC236}">
                  <a16:creationId xmlns:a16="http://schemas.microsoft.com/office/drawing/2014/main" id="{069C5E71-20D9-4964-B5A5-451E00E47360}"/>
                </a:ext>
              </a:extLst>
            </p:cNvPr>
            <p:cNvSpPr txBox="1"/>
            <p:nvPr/>
          </p:nvSpPr>
          <p:spPr>
            <a:xfrm>
              <a:off x="6485791" y="1694716"/>
              <a:ext cx="1923961" cy="461665"/>
            </a:xfrm>
            <a:prstGeom prst="rect">
              <a:avLst/>
            </a:prstGeom>
            <a:noFill/>
          </p:spPr>
          <p:txBody>
            <a:bodyPr wrap="square" rtlCol="0">
              <a:spAutoFit/>
            </a:bodyPr>
            <a:lstStyle/>
            <a:p>
              <a:pPr algn="r"/>
              <a:r>
                <a:rPr lang="en-US" altLang="ko-KR" sz="1200" dirty="0">
                  <a:solidFill>
                    <a:schemeClr val="tx1">
                      <a:lumMod val="75000"/>
                      <a:lumOff val="25000"/>
                    </a:schemeClr>
                  </a:solidFill>
                  <a:cs typeface="Arial" pitchFamily="34" charset="0"/>
                </a:rPr>
                <a:t>We managed to keep Departments alerted on new Risks Coming </a:t>
              </a:r>
            </a:p>
          </p:txBody>
        </p:sp>
        <p:sp>
          <p:nvSpPr>
            <p:cNvPr id="32" name="TextBox 31">
              <a:extLst>
                <a:ext uri="{FF2B5EF4-FFF2-40B4-BE49-F238E27FC236}">
                  <a16:creationId xmlns:a16="http://schemas.microsoft.com/office/drawing/2014/main" id="{33340E02-0288-4D2C-9799-77A2E7FE5546}"/>
                </a:ext>
              </a:extLst>
            </p:cNvPr>
            <p:cNvSpPr txBox="1"/>
            <p:nvPr/>
          </p:nvSpPr>
          <p:spPr>
            <a:xfrm>
              <a:off x="6485792" y="1401372"/>
              <a:ext cx="1923961" cy="307777"/>
            </a:xfrm>
            <a:prstGeom prst="rect">
              <a:avLst/>
            </a:prstGeom>
            <a:noFill/>
            <a:ln w="3175">
              <a:noFill/>
            </a:ln>
          </p:spPr>
          <p:txBody>
            <a:bodyPr wrap="square" rtlCol="0" anchor="ctr">
              <a:spAutoFit/>
            </a:bodyPr>
            <a:lstStyle/>
            <a:p>
              <a:pPr algn="r"/>
              <a:r>
                <a:rPr lang="en-US" altLang="ko-KR" sz="1400" b="1" dirty="0">
                  <a:solidFill>
                    <a:schemeClr val="accent2"/>
                  </a:solidFill>
                  <a:cs typeface="Arial" pitchFamily="34" charset="0"/>
                </a:rPr>
                <a:t>Risk Alert *</a:t>
              </a:r>
              <a:endParaRPr lang="ko-KR" altLang="en-US" sz="1400" b="1" dirty="0">
                <a:solidFill>
                  <a:schemeClr val="accent2"/>
                </a:solidFill>
                <a:cs typeface="Arial" pitchFamily="34" charset="0"/>
              </a:endParaRPr>
            </a:p>
          </p:txBody>
        </p:sp>
      </p:grpSp>
      <p:grpSp>
        <p:nvGrpSpPr>
          <p:cNvPr id="33" name="Group 54">
            <a:extLst>
              <a:ext uri="{FF2B5EF4-FFF2-40B4-BE49-F238E27FC236}">
                <a16:creationId xmlns:a16="http://schemas.microsoft.com/office/drawing/2014/main" id="{BA1D13A6-C220-4C3A-8CF5-CFED850F5A3A}"/>
              </a:ext>
            </a:extLst>
          </p:cNvPr>
          <p:cNvGrpSpPr/>
          <p:nvPr/>
        </p:nvGrpSpPr>
        <p:grpSpPr>
          <a:xfrm>
            <a:off x="1362809" y="4993060"/>
            <a:ext cx="2730210" cy="755009"/>
            <a:chOff x="6485792" y="1401372"/>
            <a:chExt cx="1923961" cy="755009"/>
          </a:xfrm>
        </p:grpSpPr>
        <p:sp>
          <p:nvSpPr>
            <p:cNvPr id="34" name="TextBox 33">
              <a:extLst>
                <a:ext uri="{FF2B5EF4-FFF2-40B4-BE49-F238E27FC236}">
                  <a16:creationId xmlns:a16="http://schemas.microsoft.com/office/drawing/2014/main" id="{1F3D76BA-815B-40B1-9EE1-CB102EA4F0E1}"/>
                </a:ext>
              </a:extLst>
            </p:cNvPr>
            <p:cNvSpPr txBox="1"/>
            <p:nvPr/>
          </p:nvSpPr>
          <p:spPr>
            <a:xfrm>
              <a:off x="6485792" y="1694716"/>
              <a:ext cx="1923961" cy="461665"/>
            </a:xfrm>
            <a:prstGeom prst="rect">
              <a:avLst/>
            </a:prstGeom>
            <a:noFill/>
          </p:spPr>
          <p:txBody>
            <a:bodyPr wrap="square" rtlCol="0">
              <a:spAutoFit/>
            </a:bodyPr>
            <a:lstStyle/>
            <a:p>
              <a:pPr algn="r"/>
              <a:r>
                <a:rPr lang="en-US" altLang="ko-KR" sz="1200" dirty="0">
                  <a:solidFill>
                    <a:schemeClr val="tx1">
                      <a:lumMod val="75000"/>
                      <a:lumOff val="25000"/>
                    </a:schemeClr>
                  </a:solidFill>
                  <a:cs typeface="Arial" pitchFamily="34" charset="0"/>
                </a:rPr>
                <a:t>Extra ordinary situations forced RM to an interim Risk Assessment </a:t>
              </a:r>
            </a:p>
          </p:txBody>
        </p:sp>
        <p:sp>
          <p:nvSpPr>
            <p:cNvPr id="35" name="TextBox 34">
              <a:extLst>
                <a:ext uri="{FF2B5EF4-FFF2-40B4-BE49-F238E27FC236}">
                  <a16:creationId xmlns:a16="http://schemas.microsoft.com/office/drawing/2014/main" id="{F8D34B51-4C1C-4AED-BCD4-E52A2246A6AA}"/>
                </a:ext>
              </a:extLst>
            </p:cNvPr>
            <p:cNvSpPr txBox="1"/>
            <p:nvPr/>
          </p:nvSpPr>
          <p:spPr>
            <a:xfrm>
              <a:off x="6485792" y="1401372"/>
              <a:ext cx="1923961" cy="307777"/>
            </a:xfrm>
            <a:prstGeom prst="rect">
              <a:avLst/>
            </a:prstGeom>
            <a:noFill/>
            <a:ln w="3175">
              <a:noFill/>
            </a:ln>
          </p:spPr>
          <p:txBody>
            <a:bodyPr wrap="square" rtlCol="0" anchor="ctr">
              <a:spAutoFit/>
            </a:bodyPr>
            <a:lstStyle/>
            <a:p>
              <a:pPr algn="r"/>
              <a:r>
                <a:rPr lang="en-US" altLang="ko-KR" sz="1400" b="1" dirty="0">
                  <a:solidFill>
                    <a:schemeClr val="accent3"/>
                  </a:solidFill>
                  <a:cs typeface="Arial" pitchFamily="34" charset="0"/>
                </a:rPr>
                <a:t>Interim Risk Assessment *</a:t>
              </a:r>
              <a:endParaRPr lang="ko-KR" altLang="en-US" sz="1400" b="1" dirty="0">
                <a:solidFill>
                  <a:schemeClr val="accent3"/>
                </a:solidFill>
                <a:cs typeface="Arial" pitchFamily="34" charset="0"/>
              </a:endParaRPr>
            </a:p>
          </p:txBody>
        </p:sp>
      </p:grpSp>
      <p:sp>
        <p:nvSpPr>
          <p:cNvPr id="36" name="Parallelogram 15">
            <a:extLst>
              <a:ext uri="{FF2B5EF4-FFF2-40B4-BE49-F238E27FC236}">
                <a16:creationId xmlns:a16="http://schemas.microsoft.com/office/drawing/2014/main" id="{64704831-E724-4954-8CC1-4DB3CB0F61D2}"/>
              </a:ext>
            </a:extLst>
          </p:cNvPr>
          <p:cNvSpPr/>
          <p:nvPr/>
        </p:nvSpPr>
        <p:spPr>
          <a:xfrm flipH="1">
            <a:off x="4030914" y="3779437"/>
            <a:ext cx="361766" cy="361766"/>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7" name="Rectangle 30">
            <a:extLst>
              <a:ext uri="{FF2B5EF4-FFF2-40B4-BE49-F238E27FC236}">
                <a16:creationId xmlns:a16="http://schemas.microsoft.com/office/drawing/2014/main" id="{50F98250-3C8E-4A38-879B-D2B4F827AB9C}"/>
              </a:ext>
            </a:extLst>
          </p:cNvPr>
          <p:cNvSpPr/>
          <p:nvPr/>
        </p:nvSpPr>
        <p:spPr>
          <a:xfrm>
            <a:off x="7879177" y="3779437"/>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8" name="Rounded Rectangle 32">
            <a:extLst>
              <a:ext uri="{FF2B5EF4-FFF2-40B4-BE49-F238E27FC236}">
                <a16:creationId xmlns:a16="http://schemas.microsoft.com/office/drawing/2014/main" id="{25EAEDBE-BC96-426B-B53E-5DF758083C4A}"/>
              </a:ext>
            </a:extLst>
          </p:cNvPr>
          <p:cNvSpPr/>
          <p:nvPr/>
        </p:nvSpPr>
        <p:spPr>
          <a:xfrm>
            <a:off x="4662920" y="2274579"/>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9" name="Frame 17">
            <a:extLst>
              <a:ext uri="{FF2B5EF4-FFF2-40B4-BE49-F238E27FC236}">
                <a16:creationId xmlns:a16="http://schemas.microsoft.com/office/drawing/2014/main" id="{F355742E-3E59-4ED2-9392-0A4625A8BFB9}"/>
              </a:ext>
            </a:extLst>
          </p:cNvPr>
          <p:cNvSpPr/>
          <p:nvPr/>
        </p:nvSpPr>
        <p:spPr>
          <a:xfrm>
            <a:off x="7314702" y="5291221"/>
            <a:ext cx="343730" cy="343730"/>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40" name="Donut 39">
            <a:extLst>
              <a:ext uri="{FF2B5EF4-FFF2-40B4-BE49-F238E27FC236}">
                <a16:creationId xmlns:a16="http://schemas.microsoft.com/office/drawing/2014/main" id="{54842CC5-2FAC-4C07-81BF-86FB6B108AA9}"/>
              </a:ext>
            </a:extLst>
          </p:cNvPr>
          <p:cNvSpPr/>
          <p:nvPr/>
        </p:nvSpPr>
        <p:spPr>
          <a:xfrm>
            <a:off x="7268838" y="2240884"/>
            <a:ext cx="404132" cy="404132"/>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41" name="Chord 15">
            <a:extLst>
              <a:ext uri="{FF2B5EF4-FFF2-40B4-BE49-F238E27FC236}">
                <a16:creationId xmlns:a16="http://schemas.microsoft.com/office/drawing/2014/main" id="{6279D641-5148-48D4-92B3-7D63D0ABDA8D}"/>
              </a:ext>
            </a:extLst>
          </p:cNvPr>
          <p:cNvSpPr/>
          <p:nvPr/>
        </p:nvSpPr>
        <p:spPr>
          <a:xfrm>
            <a:off x="4724676" y="5286404"/>
            <a:ext cx="199125" cy="434146"/>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pic>
        <p:nvPicPr>
          <p:cNvPr id="42" name="Εικόνα 4">
            <a:extLst>
              <a:ext uri="{FF2B5EF4-FFF2-40B4-BE49-F238E27FC236}">
                <a16:creationId xmlns:a16="http://schemas.microsoft.com/office/drawing/2014/main" id="{567F3B70-D3CD-490C-9F53-47E49C3DA73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0869" y="49945"/>
            <a:ext cx="962385" cy="476840"/>
          </a:xfrm>
          <a:prstGeom prst="rect">
            <a:avLst/>
          </a:prstGeom>
        </p:spPr>
      </p:pic>
    </p:spTree>
    <p:extLst>
      <p:ext uri="{BB962C8B-B14F-4D97-AF65-F5344CB8AC3E}">
        <p14:creationId xmlns:p14="http://schemas.microsoft.com/office/powerpoint/2010/main" val="1441458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Risk Management Unit</a:t>
            </a:r>
          </a:p>
        </p:txBody>
      </p:sp>
      <p:sp>
        <p:nvSpPr>
          <p:cNvPr id="53" name="Text Placeholder 52"/>
          <p:cNvSpPr>
            <a:spLocks noGrp="1"/>
          </p:cNvSpPr>
          <p:nvPr>
            <p:ph type="body" sz="quarter" idx="41"/>
          </p:nvPr>
        </p:nvSpPr>
        <p:spPr>
          <a:xfrm>
            <a:off x="0" y="936515"/>
            <a:ext cx="12192000" cy="419379"/>
          </a:xfrm>
        </p:spPr>
        <p:txBody>
          <a:bodyPr/>
          <a:lstStyle/>
          <a:p>
            <a:r>
              <a:rPr lang="en-US" dirty="0">
                <a:solidFill>
                  <a:schemeClr val="accent3">
                    <a:lumMod val="75000"/>
                  </a:schemeClr>
                </a:solidFill>
              </a:rPr>
              <a:t>Goals regarding 2025</a:t>
            </a:r>
          </a:p>
        </p:txBody>
      </p:sp>
      <p:sp>
        <p:nvSpPr>
          <p:cNvPr id="54" name="TextBox 53">
            <a:extLst>
              <a:ext uri="{FF2B5EF4-FFF2-40B4-BE49-F238E27FC236}">
                <a16:creationId xmlns:a16="http://schemas.microsoft.com/office/drawing/2014/main" id="{B86476EE-9FD2-4CEA-A6D9-0AD39ADF3D03}"/>
              </a:ext>
            </a:extLst>
          </p:cNvPr>
          <p:cNvSpPr txBox="1"/>
          <p:nvPr/>
        </p:nvSpPr>
        <p:spPr>
          <a:xfrm>
            <a:off x="0" y="6599760"/>
            <a:ext cx="12192000" cy="246221"/>
          </a:xfrm>
          <a:prstGeom prst="rect">
            <a:avLst/>
          </a:prstGeom>
          <a:noFill/>
        </p:spPr>
        <p:txBody>
          <a:bodyPr wrap="square" rtlCol="0">
            <a:spAutoFit/>
          </a:bodyPr>
          <a:lstStyle/>
          <a:p>
            <a:pPr algn="ctr"/>
            <a:endParaRPr lang="ko-KR" altLang="en-US" sz="1000" dirty="0">
              <a:solidFill>
                <a:schemeClr val="bg1"/>
              </a:solidFill>
            </a:endParaRPr>
          </a:p>
        </p:txBody>
      </p:sp>
      <p:grpSp>
        <p:nvGrpSpPr>
          <p:cNvPr id="5" name="Group 14">
            <a:extLst>
              <a:ext uri="{FF2B5EF4-FFF2-40B4-BE49-F238E27FC236}">
                <a16:creationId xmlns:a16="http://schemas.microsoft.com/office/drawing/2014/main" id="{533EFF92-2B41-4CBE-B614-4AA8C657575A}"/>
              </a:ext>
            </a:extLst>
          </p:cNvPr>
          <p:cNvGrpSpPr/>
          <p:nvPr/>
        </p:nvGrpSpPr>
        <p:grpSpPr>
          <a:xfrm>
            <a:off x="5272135" y="2942244"/>
            <a:ext cx="1627514" cy="2579391"/>
            <a:chOff x="2267743" y="2067694"/>
            <a:chExt cx="1296144" cy="2068083"/>
          </a:xfrm>
          <a:solidFill>
            <a:schemeClr val="accent4"/>
          </a:solidFill>
        </p:grpSpPr>
        <p:sp>
          <p:nvSpPr>
            <p:cNvPr id="6" name="Oval 3">
              <a:extLst>
                <a:ext uri="{FF2B5EF4-FFF2-40B4-BE49-F238E27FC236}">
                  <a16:creationId xmlns:a16="http://schemas.microsoft.com/office/drawing/2014/main" id="{7E78B153-8E78-466B-88CD-C4C36C036E22}"/>
                </a:ext>
              </a:extLst>
            </p:cNvPr>
            <p:cNvSpPr/>
            <p:nvPr/>
          </p:nvSpPr>
          <p:spPr>
            <a:xfrm>
              <a:off x="2267743" y="2067694"/>
              <a:ext cx="1296144" cy="1512168"/>
            </a:xfrm>
            <a:custGeom>
              <a:avLst/>
              <a:gdLst/>
              <a:ahLst/>
              <a:cxnLst/>
              <a:rect l="l" t="t" r="r" b="b"/>
              <a:pathLst>
                <a:path w="1296144" h="1512168">
                  <a:moveTo>
                    <a:pt x="648072" y="0"/>
                  </a:moveTo>
                  <a:cubicBezTo>
                    <a:pt x="1005992" y="0"/>
                    <a:pt x="1296144" y="290152"/>
                    <a:pt x="1296144" y="648072"/>
                  </a:cubicBezTo>
                  <a:cubicBezTo>
                    <a:pt x="1296144" y="789887"/>
                    <a:pt x="1250593" y="921063"/>
                    <a:pt x="1171961" y="1026780"/>
                  </a:cubicBezTo>
                  <a:lnTo>
                    <a:pt x="1173960" y="1026780"/>
                  </a:lnTo>
                  <a:cubicBezTo>
                    <a:pt x="1071256" y="1150055"/>
                    <a:pt x="991158" y="1317624"/>
                    <a:pt x="945903" y="1512168"/>
                  </a:cubicBezTo>
                  <a:lnTo>
                    <a:pt x="350240" y="1512168"/>
                  </a:lnTo>
                  <a:cubicBezTo>
                    <a:pt x="304986" y="1317624"/>
                    <a:pt x="224888" y="1150055"/>
                    <a:pt x="122183" y="1026780"/>
                  </a:cubicBezTo>
                  <a:lnTo>
                    <a:pt x="124183" y="1026780"/>
                  </a:lnTo>
                  <a:cubicBezTo>
                    <a:pt x="45551" y="921063"/>
                    <a:pt x="0" y="789887"/>
                    <a:pt x="0" y="648072"/>
                  </a:cubicBezTo>
                  <a:cubicBezTo>
                    <a:pt x="0" y="290152"/>
                    <a:pt x="290152" y="0"/>
                    <a:pt x="648072" y="0"/>
                  </a:cubicBezTo>
                  <a:close/>
                </a:path>
              </a:pathLst>
            </a:custGeom>
            <a:grpFill/>
            <a:ln>
              <a:noFill/>
            </a:ln>
            <a:effectLst>
              <a:glow rad="495300">
                <a:schemeClr val="accent4">
                  <a:alpha val="2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7" name="Group 13">
              <a:extLst>
                <a:ext uri="{FF2B5EF4-FFF2-40B4-BE49-F238E27FC236}">
                  <a16:creationId xmlns:a16="http://schemas.microsoft.com/office/drawing/2014/main" id="{FA291B3E-4E8E-4549-981D-0EB20569D51C}"/>
                </a:ext>
              </a:extLst>
            </p:cNvPr>
            <p:cNvGrpSpPr/>
            <p:nvPr/>
          </p:nvGrpSpPr>
          <p:grpSpPr>
            <a:xfrm>
              <a:off x="2591815" y="3645376"/>
              <a:ext cx="648000" cy="490401"/>
              <a:chOff x="2591815" y="3645376"/>
              <a:chExt cx="648000" cy="490401"/>
            </a:xfrm>
            <a:grpFill/>
          </p:grpSpPr>
          <p:sp>
            <p:nvSpPr>
              <p:cNvPr id="8" name="Rounded Rectangle 10">
                <a:extLst>
                  <a:ext uri="{FF2B5EF4-FFF2-40B4-BE49-F238E27FC236}">
                    <a16:creationId xmlns:a16="http://schemas.microsoft.com/office/drawing/2014/main" id="{C54F8A41-B13C-4E39-95CD-0A306D7488E3}"/>
                  </a:ext>
                </a:extLst>
              </p:cNvPr>
              <p:cNvSpPr/>
              <p:nvPr/>
            </p:nvSpPr>
            <p:spPr>
              <a:xfrm>
                <a:off x="2591815" y="3645376"/>
                <a:ext cx="648000" cy="14401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Rounded Rectangle 34">
                <a:extLst>
                  <a:ext uri="{FF2B5EF4-FFF2-40B4-BE49-F238E27FC236}">
                    <a16:creationId xmlns:a16="http://schemas.microsoft.com/office/drawing/2014/main" id="{20877BAE-E5D4-4FE8-8E81-ABFDBCEBDB35}"/>
                  </a:ext>
                </a:extLst>
              </p:cNvPr>
              <p:cNvSpPr/>
              <p:nvPr/>
            </p:nvSpPr>
            <p:spPr>
              <a:xfrm>
                <a:off x="2591815" y="3841787"/>
                <a:ext cx="648000" cy="14401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Oval 11">
                <a:extLst>
                  <a:ext uri="{FF2B5EF4-FFF2-40B4-BE49-F238E27FC236}">
                    <a16:creationId xmlns:a16="http://schemas.microsoft.com/office/drawing/2014/main" id="{DE7C9E48-7163-4367-887B-9194104E4952}"/>
                  </a:ext>
                </a:extLst>
              </p:cNvPr>
              <p:cNvSpPr/>
              <p:nvPr/>
            </p:nvSpPr>
            <p:spPr>
              <a:xfrm>
                <a:off x="2651523" y="4038198"/>
                <a:ext cx="528585" cy="97579"/>
              </a:xfrm>
              <a:custGeom>
                <a:avLst/>
                <a:gdLst/>
                <a:ahLst/>
                <a:cxnLst/>
                <a:rect l="l" t="t" r="r" b="b"/>
                <a:pathLst>
                  <a:path w="780137" h="144016">
                    <a:moveTo>
                      <a:pt x="0" y="0"/>
                    </a:moveTo>
                    <a:lnTo>
                      <a:pt x="780137" y="0"/>
                    </a:lnTo>
                    <a:cubicBezTo>
                      <a:pt x="675766" y="90723"/>
                      <a:pt x="539141" y="144016"/>
                      <a:pt x="390068" y="144016"/>
                    </a:cubicBezTo>
                    <a:cubicBezTo>
                      <a:pt x="240996" y="144016"/>
                      <a:pt x="104371" y="90723"/>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
        <p:nvSpPr>
          <p:cNvPr id="11" name="Hexagon 15">
            <a:extLst>
              <a:ext uri="{FF2B5EF4-FFF2-40B4-BE49-F238E27FC236}">
                <a16:creationId xmlns:a16="http://schemas.microsoft.com/office/drawing/2014/main" id="{82075ABD-B1BC-4980-B9D1-3300B896DCA5}"/>
              </a:ext>
            </a:extLst>
          </p:cNvPr>
          <p:cNvSpPr/>
          <p:nvPr/>
        </p:nvSpPr>
        <p:spPr>
          <a:xfrm>
            <a:off x="6841599" y="1903357"/>
            <a:ext cx="1258611" cy="1077733"/>
          </a:xfrm>
          <a:prstGeom prst="hexagon">
            <a:avLst/>
          </a:prstGeom>
          <a:solidFill>
            <a:schemeClr val="bg1">
              <a:alpha val="3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Hexagon 61">
            <a:extLst>
              <a:ext uri="{FF2B5EF4-FFF2-40B4-BE49-F238E27FC236}">
                <a16:creationId xmlns:a16="http://schemas.microsoft.com/office/drawing/2014/main" id="{BFEA2A1C-F32E-4A30-AECD-5D515F6242FA}"/>
              </a:ext>
            </a:extLst>
          </p:cNvPr>
          <p:cNvSpPr/>
          <p:nvPr/>
        </p:nvSpPr>
        <p:spPr>
          <a:xfrm>
            <a:off x="7392145" y="3412867"/>
            <a:ext cx="1258611" cy="1077733"/>
          </a:xfrm>
          <a:prstGeom prst="hexagon">
            <a:avLst/>
          </a:prstGeom>
          <a:solidFill>
            <a:schemeClr val="bg1">
              <a:alpha val="1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Hexagon 62">
            <a:extLst>
              <a:ext uri="{FF2B5EF4-FFF2-40B4-BE49-F238E27FC236}">
                <a16:creationId xmlns:a16="http://schemas.microsoft.com/office/drawing/2014/main" id="{EF771EEF-1F34-46C6-8D9D-1FED478F10A7}"/>
              </a:ext>
            </a:extLst>
          </p:cNvPr>
          <p:cNvSpPr/>
          <p:nvPr/>
        </p:nvSpPr>
        <p:spPr>
          <a:xfrm>
            <a:off x="6841599" y="4922376"/>
            <a:ext cx="1258611" cy="1077733"/>
          </a:xfrm>
          <a:prstGeom prst="hexagon">
            <a:avLst/>
          </a:prstGeom>
          <a:solidFill>
            <a:schemeClr val="bg1">
              <a:alpha val="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Hexagon 64">
            <a:extLst>
              <a:ext uri="{FF2B5EF4-FFF2-40B4-BE49-F238E27FC236}">
                <a16:creationId xmlns:a16="http://schemas.microsoft.com/office/drawing/2014/main" id="{41D9068E-843F-419C-915C-D027F7D68EC7}"/>
              </a:ext>
            </a:extLst>
          </p:cNvPr>
          <p:cNvSpPr/>
          <p:nvPr/>
        </p:nvSpPr>
        <p:spPr>
          <a:xfrm flipH="1">
            <a:off x="2609888" y="1654399"/>
            <a:ext cx="1258610" cy="1077733"/>
          </a:xfrm>
          <a:prstGeom prst="hexagon">
            <a:avLst/>
          </a:prstGeom>
          <a:solidFill>
            <a:schemeClr val="bg1">
              <a:alpha val="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Hexagon 65">
            <a:extLst>
              <a:ext uri="{FF2B5EF4-FFF2-40B4-BE49-F238E27FC236}">
                <a16:creationId xmlns:a16="http://schemas.microsoft.com/office/drawing/2014/main" id="{4BC3B489-03D6-4E03-AC1A-296FF97CA573}"/>
              </a:ext>
            </a:extLst>
          </p:cNvPr>
          <p:cNvSpPr/>
          <p:nvPr/>
        </p:nvSpPr>
        <p:spPr>
          <a:xfrm flipH="1">
            <a:off x="3565629" y="3411423"/>
            <a:ext cx="1258610" cy="1077733"/>
          </a:xfrm>
          <a:prstGeom prst="hexagon">
            <a:avLst/>
          </a:prstGeom>
          <a:solidFill>
            <a:schemeClr val="bg1">
              <a:alpha val="1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Hexagon 66">
            <a:extLst>
              <a:ext uri="{FF2B5EF4-FFF2-40B4-BE49-F238E27FC236}">
                <a16:creationId xmlns:a16="http://schemas.microsoft.com/office/drawing/2014/main" id="{7F6309BA-5FFF-47AD-B046-5935162C83A9}"/>
              </a:ext>
            </a:extLst>
          </p:cNvPr>
          <p:cNvSpPr/>
          <p:nvPr/>
        </p:nvSpPr>
        <p:spPr>
          <a:xfrm flipH="1">
            <a:off x="4190266" y="4920932"/>
            <a:ext cx="1258610" cy="1077733"/>
          </a:xfrm>
          <a:prstGeom prst="hexagon">
            <a:avLst/>
          </a:prstGeom>
          <a:solidFill>
            <a:schemeClr val="bg1">
              <a:alpha val="3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TextBox 16">
            <a:extLst>
              <a:ext uri="{FF2B5EF4-FFF2-40B4-BE49-F238E27FC236}">
                <a16:creationId xmlns:a16="http://schemas.microsoft.com/office/drawing/2014/main" id="{3D39E4C7-2BDA-4BDD-BF58-E8348F0A7FF0}"/>
              </a:ext>
            </a:extLst>
          </p:cNvPr>
          <p:cNvSpPr txBox="1"/>
          <p:nvPr/>
        </p:nvSpPr>
        <p:spPr>
          <a:xfrm>
            <a:off x="5431903" y="3673089"/>
            <a:ext cx="1296144" cy="338554"/>
          </a:xfrm>
          <a:prstGeom prst="rect">
            <a:avLst/>
          </a:prstGeom>
          <a:noFill/>
          <a:ln w="3175">
            <a:noFill/>
          </a:ln>
        </p:spPr>
        <p:txBody>
          <a:bodyPr wrap="square" rtlCol="0" anchor="ctr">
            <a:spAutoFit/>
          </a:bodyPr>
          <a:lstStyle/>
          <a:p>
            <a:pPr algn="ctr"/>
            <a:r>
              <a:rPr lang="en-US" altLang="ko-KR" sz="1600" b="1" dirty="0">
                <a:solidFill>
                  <a:schemeClr val="bg1"/>
                </a:solidFill>
                <a:cs typeface="Arial" pitchFamily="34" charset="0"/>
              </a:rPr>
              <a:t>2025</a:t>
            </a:r>
            <a:endParaRPr lang="ko-KR" altLang="en-US" sz="1600" b="1" dirty="0">
              <a:solidFill>
                <a:schemeClr val="bg1"/>
              </a:solidFill>
              <a:cs typeface="Arial" pitchFamily="34" charset="0"/>
            </a:endParaRPr>
          </a:p>
        </p:txBody>
      </p:sp>
      <p:grpSp>
        <p:nvGrpSpPr>
          <p:cNvPr id="18" name="Group 2">
            <a:extLst>
              <a:ext uri="{FF2B5EF4-FFF2-40B4-BE49-F238E27FC236}">
                <a16:creationId xmlns:a16="http://schemas.microsoft.com/office/drawing/2014/main" id="{01634038-109B-4722-9AD4-98D05930C540}"/>
              </a:ext>
            </a:extLst>
          </p:cNvPr>
          <p:cNvGrpSpPr/>
          <p:nvPr/>
        </p:nvGrpSpPr>
        <p:grpSpPr>
          <a:xfrm>
            <a:off x="8225002" y="1968715"/>
            <a:ext cx="2730211" cy="1124341"/>
            <a:chOff x="6485792" y="1401372"/>
            <a:chExt cx="1923962" cy="1124341"/>
          </a:xfrm>
        </p:grpSpPr>
        <p:sp>
          <p:nvSpPr>
            <p:cNvPr id="19" name="TextBox 18">
              <a:extLst>
                <a:ext uri="{FF2B5EF4-FFF2-40B4-BE49-F238E27FC236}">
                  <a16:creationId xmlns:a16="http://schemas.microsoft.com/office/drawing/2014/main" id="{F2BD4A43-F6C2-4B4F-8B73-AD6DD7F0CAFB}"/>
                </a:ext>
              </a:extLst>
            </p:cNvPr>
            <p:cNvSpPr txBox="1"/>
            <p:nvPr/>
          </p:nvSpPr>
          <p:spPr>
            <a:xfrm>
              <a:off x="6485792" y="1694716"/>
              <a:ext cx="1923961" cy="830997"/>
            </a:xfrm>
            <a:prstGeom prst="rect">
              <a:avLst/>
            </a:prstGeom>
            <a:noFill/>
          </p:spPr>
          <p:txBody>
            <a:bodyPr wrap="square" rtlCol="0">
              <a:spAutoFit/>
            </a:bodyPr>
            <a:lstStyle/>
            <a:p>
              <a:r>
                <a:rPr lang="en-US" altLang="ko-KR" sz="1200" dirty="0">
                  <a:solidFill>
                    <a:schemeClr val="tx1">
                      <a:lumMod val="75000"/>
                      <a:lumOff val="25000"/>
                    </a:schemeClr>
                  </a:solidFill>
                  <a:cs typeface="Arial" pitchFamily="34" charset="0"/>
                </a:rPr>
                <a:t>Improving the risk monitoring process. Monitor and review risk levels to ensure that risk exposure remains within an acceptable level.</a:t>
              </a:r>
            </a:p>
          </p:txBody>
        </p:sp>
        <p:sp>
          <p:nvSpPr>
            <p:cNvPr id="20" name="TextBox 19">
              <a:extLst>
                <a:ext uri="{FF2B5EF4-FFF2-40B4-BE49-F238E27FC236}">
                  <a16:creationId xmlns:a16="http://schemas.microsoft.com/office/drawing/2014/main" id="{7618924C-3C32-4CE7-861B-F58A59E9ED39}"/>
                </a:ext>
              </a:extLst>
            </p:cNvPr>
            <p:cNvSpPr txBox="1"/>
            <p:nvPr/>
          </p:nvSpPr>
          <p:spPr>
            <a:xfrm>
              <a:off x="6485793" y="1401372"/>
              <a:ext cx="1923961" cy="307777"/>
            </a:xfrm>
            <a:prstGeom prst="rect">
              <a:avLst/>
            </a:prstGeom>
            <a:noFill/>
            <a:ln w="3175">
              <a:noFill/>
            </a:ln>
          </p:spPr>
          <p:txBody>
            <a:bodyPr wrap="square" rtlCol="0" anchor="ctr">
              <a:spAutoFit/>
            </a:bodyPr>
            <a:lstStyle/>
            <a:p>
              <a:r>
                <a:rPr lang="en-US" altLang="ko-KR" sz="1400" b="1" dirty="0">
                  <a:solidFill>
                    <a:schemeClr val="accent3"/>
                  </a:solidFill>
                  <a:cs typeface="Arial" pitchFamily="34" charset="0"/>
                </a:rPr>
                <a:t>Monitoring Process</a:t>
              </a:r>
              <a:endParaRPr lang="ko-KR" altLang="en-US" sz="1400" b="1" dirty="0">
                <a:solidFill>
                  <a:schemeClr val="accent3"/>
                </a:solidFill>
                <a:cs typeface="Arial" pitchFamily="34" charset="0"/>
              </a:endParaRPr>
            </a:p>
          </p:txBody>
        </p:sp>
      </p:grpSp>
      <p:grpSp>
        <p:nvGrpSpPr>
          <p:cNvPr id="21" name="Group 42">
            <a:extLst>
              <a:ext uri="{FF2B5EF4-FFF2-40B4-BE49-F238E27FC236}">
                <a16:creationId xmlns:a16="http://schemas.microsoft.com/office/drawing/2014/main" id="{1C193A20-1976-4F0E-9994-900F20A020F0}"/>
              </a:ext>
            </a:extLst>
          </p:cNvPr>
          <p:cNvGrpSpPr/>
          <p:nvPr/>
        </p:nvGrpSpPr>
        <p:grpSpPr>
          <a:xfrm>
            <a:off x="8776736" y="3324740"/>
            <a:ext cx="3205555" cy="1649944"/>
            <a:chOff x="6485792" y="1241635"/>
            <a:chExt cx="2002667" cy="1662659"/>
          </a:xfrm>
        </p:grpSpPr>
        <p:sp>
          <p:nvSpPr>
            <p:cNvPr id="22" name="TextBox 21">
              <a:extLst>
                <a:ext uri="{FF2B5EF4-FFF2-40B4-BE49-F238E27FC236}">
                  <a16:creationId xmlns:a16="http://schemas.microsoft.com/office/drawing/2014/main" id="{DFFE3B67-892A-48A6-8C4B-F3BB964CF512}"/>
                </a:ext>
              </a:extLst>
            </p:cNvPr>
            <p:cNvSpPr txBox="1"/>
            <p:nvPr/>
          </p:nvSpPr>
          <p:spPr>
            <a:xfrm>
              <a:off x="6485792" y="1694715"/>
              <a:ext cx="1923961" cy="1209579"/>
            </a:xfrm>
            <a:prstGeom prst="rect">
              <a:avLst/>
            </a:prstGeom>
            <a:noFill/>
          </p:spPr>
          <p:txBody>
            <a:bodyPr wrap="square" rtlCol="0">
              <a:spAutoFit/>
            </a:bodyPr>
            <a:lstStyle/>
            <a:p>
              <a:r>
                <a:rPr lang="en-US" altLang="ko-KR" sz="1200" dirty="0">
                  <a:solidFill>
                    <a:schemeClr val="tx1">
                      <a:lumMod val="75000"/>
                      <a:lumOff val="25000"/>
                    </a:schemeClr>
                  </a:solidFill>
                  <a:cs typeface="Arial" pitchFamily="34" charset="0"/>
                </a:rPr>
                <a:t>Risk Monthly Report from January 2025 will provide the High &amp; Major Risks progress of the PPA. Our criteria will be the recent yearly Risk Assessment according to final Risk Rating. Also a Quarterly report is under implementation. </a:t>
              </a:r>
            </a:p>
          </p:txBody>
        </p:sp>
        <p:sp>
          <p:nvSpPr>
            <p:cNvPr id="23" name="TextBox 22">
              <a:extLst>
                <a:ext uri="{FF2B5EF4-FFF2-40B4-BE49-F238E27FC236}">
                  <a16:creationId xmlns:a16="http://schemas.microsoft.com/office/drawing/2014/main" id="{C3672953-5525-44AF-87A7-240C29AED0FE}"/>
                </a:ext>
              </a:extLst>
            </p:cNvPr>
            <p:cNvSpPr txBox="1"/>
            <p:nvPr/>
          </p:nvSpPr>
          <p:spPr>
            <a:xfrm>
              <a:off x="6485792" y="1241635"/>
              <a:ext cx="2002667" cy="527252"/>
            </a:xfrm>
            <a:prstGeom prst="rect">
              <a:avLst/>
            </a:prstGeom>
            <a:noFill/>
            <a:ln w="3175">
              <a:noFill/>
            </a:ln>
          </p:spPr>
          <p:txBody>
            <a:bodyPr wrap="square" rtlCol="0" anchor="ctr">
              <a:spAutoFit/>
            </a:bodyPr>
            <a:lstStyle/>
            <a:p>
              <a:r>
                <a:rPr lang="en-US" altLang="ko-KR" sz="1400" b="1" dirty="0">
                  <a:solidFill>
                    <a:schemeClr val="accent2"/>
                  </a:solidFill>
                  <a:cs typeface="Arial" pitchFamily="34" charset="0"/>
                </a:rPr>
                <a:t>Risk Management Monthly &amp; Quarterly  Report</a:t>
              </a:r>
              <a:endParaRPr lang="ko-KR" altLang="en-US" sz="1400" b="1" dirty="0">
                <a:solidFill>
                  <a:schemeClr val="accent2"/>
                </a:solidFill>
                <a:cs typeface="Arial" pitchFamily="34" charset="0"/>
              </a:endParaRPr>
            </a:p>
          </p:txBody>
        </p:sp>
      </p:grpSp>
      <p:grpSp>
        <p:nvGrpSpPr>
          <p:cNvPr id="24" name="Group 45">
            <a:extLst>
              <a:ext uri="{FF2B5EF4-FFF2-40B4-BE49-F238E27FC236}">
                <a16:creationId xmlns:a16="http://schemas.microsoft.com/office/drawing/2014/main" id="{5EA7613B-F34B-4364-BED3-5C3A45C765A5}"/>
              </a:ext>
            </a:extLst>
          </p:cNvPr>
          <p:cNvGrpSpPr/>
          <p:nvPr/>
        </p:nvGrpSpPr>
        <p:grpSpPr>
          <a:xfrm>
            <a:off x="8225004" y="4993060"/>
            <a:ext cx="2730210" cy="939675"/>
            <a:chOff x="6485792" y="1401372"/>
            <a:chExt cx="1923961" cy="939675"/>
          </a:xfrm>
        </p:grpSpPr>
        <p:sp>
          <p:nvSpPr>
            <p:cNvPr id="25" name="TextBox 24">
              <a:extLst>
                <a:ext uri="{FF2B5EF4-FFF2-40B4-BE49-F238E27FC236}">
                  <a16:creationId xmlns:a16="http://schemas.microsoft.com/office/drawing/2014/main" id="{4224FBCC-02F4-4F20-9D17-297C92016292}"/>
                </a:ext>
              </a:extLst>
            </p:cNvPr>
            <p:cNvSpPr txBox="1"/>
            <p:nvPr/>
          </p:nvSpPr>
          <p:spPr>
            <a:xfrm>
              <a:off x="6485792" y="1694716"/>
              <a:ext cx="1923961" cy="646331"/>
            </a:xfrm>
            <a:prstGeom prst="rect">
              <a:avLst/>
            </a:prstGeom>
            <a:noFill/>
          </p:spPr>
          <p:txBody>
            <a:bodyPr wrap="square" rtlCol="0">
              <a:spAutoFit/>
            </a:bodyPr>
            <a:lstStyle/>
            <a:p>
              <a:r>
                <a:rPr lang="en-US" altLang="ko-KR" sz="1200" dirty="0">
                  <a:solidFill>
                    <a:schemeClr val="tx1">
                      <a:lumMod val="75000"/>
                      <a:lumOff val="25000"/>
                    </a:schemeClr>
                  </a:solidFill>
                  <a:cs typeface="Arial" pitchFamily="34" charset="0"/>
                </a:rPr>
                <a:t>You can simply impress your audience and add a unique zing and appeal to your Presentations. </a:t>
              </a:r>
            </a:p>
          </p:txBody>
        </p:sp>
        <p:sp>
          <p:nvSpPr>
            <p:cNvPr id="26" name="TextBox 25">
              <a:extLst>
                <a:ext uri="{FF2B5EF4-FFF2-40B4-BE49-F238E27FC236}">
                  <a16:creationId xmlns:a16="http://schemas.microsoft.com/office/drawing/2014/main" id="{A9FBF7D6-70E6-4703-8B21-5BA4293ADC09}"/>
                </a:ext>
              </a:extLst>
            </p:cNvPr>
            <p:cNvSpPr txBox="1"/>
            <p:nvPr/>
          </p:nvSpPr>
          <p:spPr>
            <a:xfrm>
              <a:off x="6485792" y="1401372"/>
              <a:ext cx="1923961" cy="307777"/>
            </a:xfrm>
            <a:prstGeom prst="rect">
              <a:avLst/>
            </a:prstGeom>
            <a:noFill/>
            <a:ln w="3175">
              <a:noFill/>
            </a:ln>
          </p:spPr>
          <p:txBody>
            <a:bodyPr wrap="square" rtlCol="0" anchor="ctr">
              <a:spAutoFit/>
            </a:bodyPr>
            <a:lstStyle/>
            <a:p>
              <a:r>
                <a:rPr lang="en-US" altLang="ko-KR" sz="1400" b="1" dirty="0">
                  <a:solidFill>
                    <a:schemeClr val="accent1"/>
                  </a:solidFill>
                  <a:cs typeface="Arial" pitchFamily="34" charset="0"/>
                </a:rPr>
                <a:t>Improving of Communication</a:t>
              </a:r>
              <a:endParaRPr lang="ko-KR" altLang="en-US" sz="1400" b="1" dirty="0">
                <a:solidFill>
                  <a:schemeClr val="accent1"/>
                </a:solidFill>
                <a:cs typeface="Arial" pitchFamily="34" charset="0"/>
              </a:endParaRPr>
            </a:p>
          </p:txBody>
        </p:sp>
      </p:grpSp>
      <p:grpSp>
        <p:nvGrpSpPr>
          <p:cNvPr id="27" name="Group 48">
            <a:extLst>
              <a:ext uri="{FF2B5EF4-FFF2-40B4-BE49-F238E27FC236}">
                <a16:creationId xmlns:a16="http://schemas.microsoft.com/office/drawing/2014/main" id="{9F4FD9F9-2979-4339-B605-4B69F9444025}"/>
              </a:ext>
            </a:extLst>
          </p:cNvPr>
          <p:cNvGrpSpPr/>
          <p:nvPr/>
        </p:nvGrpSpPr>
        <p:grpSpPr>
          <a:xfrm>
            <a:off x="-128756" y="1835315"/>
            <a:ext cx="2730210" cy="755009"/>
            <a:chOff x="6485792" y="1401372"/>
            <a:chExt cx="1923961" cy="755009"/>
          </a:xfrm>
        </p:grpSpPr>
        <p:sp>
          <p:nvSpPr>
            <p:cNvPr id="28" name="TextBox 27">
              <a:extLst>
                <a:ext uri="{FF2B5EF4-FFF2-40B4-BE49-F238E27FC236}">
                  <a16:creationId xmlns:a16="http://schemas.microsoft.com/office/drawing/2014/main" id="{4BE5AEC3-AD0A-487F-BE82-8D4E1A2F8DBF}"/>
                </a:ext>
              </a:extLst>
            </p:cNvPr>
            <p:cNvSpPr txBox="1"/>
            <p:nvPr/>
          </p:nvSpPr>
          <p:spPr>
            <a:xfrm>
              <a:off x="6485792" y="1694716"/>
              <a:ext cx="1923961" cy="461665"/>
            </a:xfrm>
            <a:prstGeom prst="rect">
              <a:avLst/>
            </a:prstGeom>
            <a:noFill/>
          </p:spPr>
          <p:txBody>
            <a:bodyPr wrap="square" rtlCol="0">
              <a:spAutoFit/>
            </a:bodyPr>
            <a:lstStyle/>
            <a:p>
              <a:pPr algn="r"/>
              <a:r>
                <a:rPr lang="en-US" altLang="ko-KR" sz="1200" dirty="0">
                  <a:solidFill>
                    <a:schemeClr val="tx1">
                      <a:lumMod val="75000"/>
                      <a:lumOff val="25000"/>
                    </a:schemeClr>
                  </a:solidFill>
                  <a:cs typeface="Arial" pitchFamily="34" charset="0"/>
                </a:rPr>
                <a:t>January 2025, Key Risk Indicators data, will issue officially. </a:t>
              </a:r>
            </a:p>
          </p:txBody>
        </p:sp>
        <p:sp>
          <p:nvSpPr>
            <p:cNvPr id="29" name="TextBox 28">
              <a:extLst>
                <a:ext uri="{FF2B5EF4-FFF2-40B4-BE49-F238E27FC236}">
                  <a16:creationId xmlns:a16="http://schemas.microsoft.com/office/drawing/2014/main" id="{DB15A511-EEB9-435F-8BD9-3C3EFADBE0D2}"/>
                </a:ext>
              </a:extLst>
            </p:cNvPr>
            <p:cNvSpPr txBox="1"/>
            <p:nvPr/>
          </p:nvSpPr>
          <p:spPr>
            <a:xfrm>
              <a:off x="6485792" y="1401372"/>
              <a:ext cx="1923961" cy="307777"/>
            </a:xfrm>
            <a:prstGeom prst="rect">
              <a:avLst/>
            </a:prstGeom>
            <a:noFill/>
            <a:ln w="3175">
              <a:noFill/>
            </a:ln>
          </p:spPr>
          <p:txBody>
            <a:bodyPr wrap="square" rtlCol="0" anchor="ctr">
              <a:spAutoFit/>
            </a:bodyPr>
            <a:lstStyle/>
            <a:p>
              <a:pPr algn="r"/>
              <a:r>
                <a:rPr lang="en-US" altLang="ko-KR" sz="1400" b="1" dirty="0">
                  <a:solidFill>
                    <a:schemeClr val="accent1"/>
                  </a:solidFill>
                  <a:cs typeface="Arial" pitchFamily="34" charset="0"/>
                </a:rPr>
                <a:t>KRI’s in Use</a:t>
              </a:r>
              <a:endParaRPr lang="ko-KR" altLang="en-US" sz="1400" b="1" dirty="0">
                <a:solidFill>
                  <a:schemeClr val="accent1"/>
                </a:solidFill>
                <a:cs typeface="Arial" pitchFamily="34" charset="0"/>
              </a:endParaRPr>
            </a:p>
          </p:txBody>
        </p:sp>
      </p:grpSp>
      <p:grpSp>
        <p:nvGrpSpPr>
          <p:cNvPr id="30" name="Group 51">
            <a:extLst>
              <a:ext uri="{FF2B5EF4-FFF2-40B4-BE49-F238E27FC236}">
                <a16:creationId xmlns:a16="http://schemas.microsoft.com/office/drawing/2014/main" id="{F37DCCD3-09C7-4CF6-9505-AE8B3253F023}"/>
              </a:ext>
            </a:extLst>
          </p:cNvPr>
          <p:cNvGrpSpPr/>
          <p:nvPr/>
        </p:nvGrpSpPr>
        <p:grpSpPr>
          <a:xfrm>
            <a:off x="737809" y="3476066"/>
            <a:ext cx="2730210" cy="939675"/>
            <a:chOff x="6485792" y="1401372"/>
            <a:chExt cx="1923961" cy="939675"/>
          </a:xfrm>
        </p:grpSpPr>
        <p:sp>
          <p:nvSpPr>
            <p:cNvPr id="31" name="TextBox 30">
              <a:extLst>
                <a:ext uri="{FF2B5EF4-FFF2-40B4-BE49-F238E27FC236}">
                  <a16:creationId xmlns:a16="http://schemas.microsoft.com/office/drawing/2014/main" id="{069C5E71-20D9-4964-B5A5-451E00E47360}"/>
                </a:ext>
              </a:extLst>
            </p:cNvPr>
            <p:cNvSpPr txBox="1"/>
            <p:nvPr/>
          </p:nvSpPr>
          <p:spPr>
            <a:xfrm>
              <a:off x="6485792" y="1694716"/>
              <a:ext cx="1923961" cy="646331"/>
            </a:xfrm>
            <a:prstGeom prst="rect">
              <a:avLst/>
            </a:prstGeom>
            <a:noFill/>
          </p:spPr>
          <p:txBody>
            <a:bodyPr wrap="square" rtlCol="0">
              <a:spAutoFit/>
            </a:bodyPr>
            <a:lstStyle/>
            <a:p>
              <a:pPr algn="r"/>
              <a:r>
                <a:rPr lang="en-US" altLang="ko-KR" sz="1200" dirty="0">
                  <a:solidFill>
                    <a:schemeClr val="tx1">
                      <a:lumMod val="75000"/>
                      <a:lumOff val="25000"/>
                    </a:schemeClr>
                  </a:solidFill>
                  <a:cs typeface="Arial" pitchFamily="34" charset="0"/>
                </a:rPr>
                <a:t>Provide a systematic approach to the early identification and management of risks</a:t>
              </a:r>
            </a:p>
          </p:txBody>
        </p:sp>
        <p:sp>
          <p:nvSpPr>
            <p:cNvPr id="32" name="TextBox 31">
              <a:extLst>
                <a:ext uri="{FF2B5EF4-FFF2-40B4-BE49-F238E27FC236}">
                  <a16:creationId xmlns:a16="http://schemas.microsoft.com/office/drawing/2014/main" id="{33340E02-0288-4D2C-9799-77A2E7FE5546}"/>
                </a:ext>
              </a:extLst>
            </p:cNvPr>
            <p:cNvSpPr txBox="1"/>
            <p:nvPr/>
          </p:nvSpPr>
          <p:spPr>
            <a:xfrm>
              <a:off x="6485792" y="1401372"/>
              <a:ext cx="1923961" cy="307777"/>
            </a:xfrm>
            <a:prstGeom prst="rect">
              <a:avLst/>
            </a:prstGeom>
            <a:noFill/>
            <a:ln w="3175">
              <a:noFill/>
            </a:ln>
          </p:spPr>
          <p:txBody>
            <a:bodyPr wrap="square" rtlCol="0" anchor="ctr">
              <a:spAutoFit/>
            </a:bodyPr>
            <a:lstStyle/>
            <a:p>
              <a:pPr algn="r"/>
              <a:r>
                <a:rPr lang="en-US" altLang="ko-KR" sz="1400" b="1" dirty="0">
                  <a:solidFill>
                    <a:schemeClr val="accent2"/>
                  </a:solidFill>
                  <a:cs typeface="Arial" pitchFamily="34" charset="0"/>
                </a:rPr>
                <a:t>Early Risk Notification</a:t>
              </a:r>
              <a:endParaRPr lang="ko-KR" altLang="en-US" sz="1400" b="1" dirty="0">
                <a:solidFill>
                  <a:schemeClr val="accent2"/>
                </a:solidFill>
                <a:cs typeface="Arial" pitchFamily="34" charset="0"/>
              </a:endParaRPr>
            </a:p>
          </p:txBody>
        </p:sp>
      </p:grpSp>
      <p:grpSp>
        <p:nvGrpSpPr>
          <p:cNvPr id="33" name="Group 54">
            <a:extLst>
              <a:ext uri="{FF2B5EF4-FFF2-40B4-BE49-F238E27FC236}">
                <a16:creationId xmlns:a16="http://schemas.microsoft.com/office/drawing/2014/main" id="{BA1D13A6-C220-4C3A-8CF5-CFED850F5A3A}"/>
              </a:ext>
            </a:extLst>
          </p:cNvPr>
          <p:cNvGrpSpPr/>
          <p:nvPr/>
        </p:nvGrpSpPr>
        <p:grpSpPr>
          <a:xfrm>
            <a:off x="501763" y="4885339"/>
            <a:ext cx="3591256" cy="678064"/>
            <a:chOff x="6485792" y="1293651"/>
            <a:chExt cx="1923961" cy="678064"/>
          </a:xfrm>
        </p:grpSpPr>
        <p:sp>
          <p:nvSpPr>
            <p:cNvPr id="34" name="TextBox 33">
              <a:extLst>
                <a:ext uri="{FF2B5EF4-FFF2-40B4-BE49-F238E27FC236}">
                  <a16:creationId xmlns:a16="http://schemas.microsoft.com/office/drawing/2014/main" id="{1F3D76BA-815B-40B1-9EE1-CB102EA4F0E1}"/>
                </a:ext>
              </a:extLst>
            </p:cNvPr>
            <p:cNvSpPr txBox="1"/>
            <p:nvPr/>
          </p:nvSpPr>
          <p:spPr>
            <a:xfrm>
              <a:off x="6485792" y="1694716"/>
              <a:ext cx="1923961" cy="276999"/>
            </a:xfrm>
            <a:prstGeom prst="rect">
              <a:avLst/>
            </a:prstGeom>
            <a:noFill/>
          </p:spPr>
          <p:txBody>
            <a:bodyPr wrap="square" rtlCol="0">
              <a:spAutoFit/>
            </a:bodyPr>
            <a:lstStyle/>
            <a:p>
              <a:r>
                <a:rPr lang="en-US" altLang="ko-KR" sz="1200" dirty="0">
                  <a:solidFill>
                    <a:schemeClr val="tx1">
                      <a:lumMod val="75000"/>
                      <a:lumOff val="25000"/>
                    </a:schemeClr>
                  </a:solidFill>
                  <a:cs typeface="Arial" pitchFamily="34" charset="0"/>
                </a:rPr>
                <a:t>Closer Monitoring on PPA’s Crucial Departments</a:t>
              </a:r>
            </a:p>
          </p:txBody>
        </p:sp>
        <p:sp>
          <p:nvSpPr>
            <p:cNvPr id="35" name="TextBox 34">
              <a:extLst>
                <a:ext uri="{FF2B5EF4-FFF2-40B4-BE49-F238E27FC236}">
                  <a16:creationId xmlns:a16="http://schemas.microsoft.com/office/drawing/2014/main" id="{F8D34B51-4C1C-4AED-BCD4-E52A2246A6AA}"/>
                </a:ext>
              </a:extLst>
            </p:cNvPr>
            <p:cNvSpPr txBox="1"/>
            <p:nvPr/>
          </p:nvSpPr>
          <p:spPr>
            <a:xfrm>
              <a:off x="6485792" y="1293651"/>
              <a:ext cx="1923961" cy="523220"/>
            </a:xfrm>
            <a:prstGeom prst="rect">
              <a:avLst/>
            </a:prstGeom>
            <a:noFill/>
            <a:ln w="3175">
              <a:noFill/>
            </a:ln>
          </p:spPr>
          <p:txBody>
            <a:bodyPr wrap="square" rtlCol="0" anchor="ctr">
              <a:spAutoFit/>
            </a:bodyPr>
            <a:lstStyle/>
            <a:p>
              <a:r>
                <a:rPr lang="en-US" altLang="ko-KR" sz="1400" b="1" dirty="0">
                  <a:solidFill>
                    <a:schemeClr val="accent3"/>
                  </a:solidFill>
                  <a:cs typeface="Arial" pitchFamily="34" charset="0"/>
                </a:rPr>
                <a:t>Mid Term Risk Assessment on selected departments </a:t>
              </a:r>
            </a:p>
          </p:txBody>
        </p:sp>
      </p:grpSp>
      <p:sp>
        <p:nvSpPr>
          <p:cNvPr id="36" name="Parallelogram 15">
            <a:extLst>
              <a:ext uri="{FF2B5EF4-FFF2-40B4-BE49-F238E27FC236}">
                <a16:creationId xmlns:a16="http://schemas.microsoft.com/office/drawing/2014/main" id="{64704831-E724-4954-8CC1-4DB3CB0F61D2}"/>
              </a:ext>
            </a:extLst>
          </p:cNvPr>
          <p:cNvSpPr/>
          <p:nvPr/>
        </p:nvSpPr>
        <p:spPr>
          <a:xfrm flipH="1">
            <a:off x="4030914" y="3779437"/>
            <a:ext cx="361766" cy="361766"/>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7" name="Rectangle 30">
            <a:extLst>
              <a:ext uri="{FF2B5EF4-FFF2-40B4-BE49-F238E27FC236}">
                <a16:creationId xmlns:a16="http://schemas.microsoft.com/office/drawing/2014/main" id="{50F98250-3C8E-4A38-879B-D2B4F827AB9C}"/>
              </a:ext>
            </a:extLst>
          </p:cNvPr>
          <p:cNvSpPr/>
          <p:nvPr/>
        </p:nvSpPr>
        <p:spPr>
          <a:xfrm>
            <a:off x="7879177" y="3779437"/>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8" name="Rounded Rectangle 32">
            <a:extLst>
              <a:ext uri="{FF2B5EF4-FFF2-40B4-BE49-F238E27FC236}">
                <a16:creationId xmlns:a16="http://schemas.microsoft.com/office/drawing/2014/main" id="{25EAEDBE-BC96-426B-B53E-5DF758083C4A}"/>
              </a:ext>
            </a:extLst>
          </p:cNvPr>
          <p:cNvSpPr/>
          <p:nvPr/>
        </p:nvSpPr>
        <p:spPr>
          <a:xfrm>
            <a:off x="3077874" y="2031946"/>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9" name="Frame 17">
            <a:extLst>
              <a:ext uri="{FF2B5EF4-FFF2-40B4-BE49-F238E27FC236}">
                <a16:creationId xmlns:a16="http://schemas.microsoft.com/office/drawing/2014/main" id="{F355742E-3E59-4ED2-9392-0A4625A8BFB9}"/>
              </a:ext>
            </a:extLst>
          </p:cNvPr>
          <p:cNvSpPr/>
          <p:nvPr/>
        </p:nvSpPr>
        <p:spPr>
          <a:xfrm>
            <a:off x="7314702" y="5291221"/>
            <a:ext cx="343730" cy="343730"/>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40" name="Donut 39">
            <a:extLst>
              <a:ext uri="{FF2B5EF4-FFF2-40B4-BE49-F238E27FC236}">
                <a16:creationId xmlns:a16="http://schemas.microsoft.com/office/drawing/2014/main" id="{54842CC5-2FAC-4C07-81BF-86FB6B108AA9}"/>
              </a:ext>
            </a:extLst>
          </p:cNvPr>
          <p:cNvSpPr/>
          <p:nvPr/>
        </p:nvSpPr>
        <p:spPr>
          <a:xfrm>
            <a:off x="7268838" y="2240884"/>
            <a:ext cx="404132" cy="404132"/>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41" name="Chord 15">
            <a:extLst>
              <a:ext uri="{FF2B5EF4-FFF2-40B4-BE49-F238E27FC236}">
                <a16:creationId xmlns:a16="http://schemas.microsoft.com/office/drawing/2014/main" id="{6279D641-5148-48D4-92B3-7D63D0ABDA8D}"/>
              </a:ext>
            </a:extLst>
          </p:cNvPr>
          <p:cNvSpPr/>
          <p:nvPr/>
        </p:nvSpPr>
        <p:spPr>
          <a:xfrm>
            <a:off x="4724676" y="5286404"/>
            <a:ext cx="199125" cy="434146"/>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pic>
        <p:nvPicPr>
          <p:cNvPr id="42" name="Εικόνα 4">
            <a:extLst>
              <a:ext uri="{FF2B5EF4-FFF2-40B4-BE49-F238E27FC236}">
                <a16:creationId xmlns:a16="http://schemas.microsoft.com/office/drawing/2014/main" id="{6A0264D2-DAC5-4A50-BA49-6E502AE2296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0869" y="49945"/>
            <a:ext cx="962385" cy="476840"/>
          </a:xfrm>
          <a:prstGeom prst="rect">
            <a:avLst/>
          </a:prstGeom>
        </p:spPr>
      </p:pic>
      <p:sp>
        <p:nvSpPr>
          <p:cNvPr id="43" name="Hexagon 64">
            <a:extLst>
              <a:ext uri="{FF2B5EF4-FFF2-40B4-BE49-F238E27FC236}">
                <a16:creationId xmlns:a16="http://schemas.microsoft.com/office/drawing/2014/main" id="{BB3E9F11-BE84-4417-A6B9-C5B9F5C5D2AB}"/>
              </a:ext>
            </a:extLst>
          </p:cNvPr>
          <p:cNvSpPr/>
          <p:nvPr/>
        </p:nvSpPr>
        <p:spPr>
          <a:xfrm flipH="1">
            <a:off x="3953542" y="1326470"/>
            <a:ext cx="1187021" cy="829752"/>
          </a:xfrm>
          <a:prstGeom prst="hexagon">
            <a:avLst/>
          </a:prstGeom>
          <a:solidFill>
            <a:schemeClr val="bg1">
              <a:alpha val="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5" name="Group 48">
            <a:extLst>
              <a:ext uri="{FF2B5EF4-FFF2-40B4-BE49-F238E27FC236}">
                <a16:creationId xmlns:a16="http://schemas.microsoft.com/office/drawing/2014/main" id="{A4106600-9685-46B8-BE30-1BF823A040B6}"/>
              </a:ext>
            </a:extLst>
          </p:cNvPr>
          <p:cNvGrpSpPr/>
          <p:nvPr/>
        </p:nvGrpSpPr>
        <p:grpSpPr>
          <a:xfrm>
            <a:off x="3953542" y="1782233"/>
            <a:ext cx="2763266" cy="800717"/>
            <a:chOff x="6704344" y="938015"/>
            <a:chExt cx="1947255" cy="800717"/>
          </a:xfrm>
        </p:grpSpPr>
        <p:sp>
          <p:nvSpPr>
            <p:cNvPr id="46" name="TextBox 45">
              <a:extLst>
                <a:ext uri="{FF2B5EF4-FFF2-40B4-BE49-F238E27FC236}">
                  <a16:creationId xmlns:a16="http://schemas.microsoft.com/office/drawing/2014/main" id="{8799B7E4-DDB4-413C-A6F0-8FE52F263A9C}"/>
                </a:ext>
              </a:extLst>
            </p:cNvPr>
            <p:cNvSpPr txBox="1"/>
            <p:nvPr/>
          </p:nvSpPr>
          <p:spPr>
            <a:xfrm>
              <a:off x="6727638" y="1277067"/>
              <a:ext cx="1923961" cy="461665"/>
            </a:xfrm>
            <a:prstGeom prst="rect">
              <a:avLst/>
            </a:prstGeom>
            <a:noFill/>
          </p:spPr>
          <p:txBody>
            <a:bodyPr wrap="square" rtlCol="0">
              <a:spAutoFit/>
            </a:bodyPr>
            <a:lstStyle/>
            <a:p>
              <a:pPr algn="r"/>
              <a:r>
                <a:rPr lang="en-US" altLang="ko-KR" sz="1200" dirty="0">
                  <a:solidFill>
                    <a:schemeClr val="tx1">
                      <a:lumMod val="75000"/>
                      <a:lumOff val="25000"/>
                    </a:schemeClr>
                  </a:solidFill>
                  <a:cs typeface="Arial" pitchFamily="34" charset="0"/>
                </a:rPr>
                <a:t>Emphasizes on Risks with no Financial Cost. </a:t>
              </a:r>
            </a:p>
          </p:txBody>
        </p:sp>
        <p:sp>
          <p:nvSpPr>
            <p:cNvPr id="47" name="TextBox 46">
              <a:extLst>
                <a:ext uri="{FF2B5EF4-FFF2-40B4-BE49-F238E27FC236}">
                  <a16:creationId xmlns:a16="http://schemas.microsoft.com/office/drawing/2014/main" id="{3C5B41A4-3DAC-4898-B135-B32D955313A0}"/>
                </a:ext>
              </a:extLst>
            </p:cNvPr>
            <p:cNvSpPr txBox="1"/>
            <p:nvPr/>
          </p:nvSpPr>
          <p:spPr>
            <a:xfrm>
              <a:off x="6704344" y="938015"/>
              <a:ext cx="1923961" cy="307777"/>
            </a:xfrm>
            <a:prstGeom prst="rect">
              <a:avLst/>
            </a:prstGeom>
            <a:noFill/>
            <a:ln w="3175">
              <a:noFill/>
            </a:ln>
          </p:spPr>
          <p:txBody>
            <a:bodyPr wrap="square" rtlCol="0" anchor="ctr">
              <a:spAutoFit/>
            </a:bodyPr>
            <a:lstStyle/>
            <a:p>
              <a:pPr algn="r"/>
              <a:r>
                <a:rPr lang="en-US" altLang="ko-KR" sz="1400" b="1" dirty="0">
                  <a:solidFill>
                    <a:schemeClr val="accent1"/>
                  </a:solidFill>
                  <a:cs typeface="Arial" pitchFamily="34" charset="0"/>
                </a:rPr>
                <a:t>Risks Mitigation</a:t>
              </a:r>
              <a:endParaRPr lang="ko-KR" altLang="en-US" sz="1400" b="1" dirty="0">
                <a:solidFill>
                  <a:schemeClr val="accent1"/>
                </a:solidFill>
                <a:cs typeface="Arial" pitchFamily="34" charset="0"/>
              </a:endParaRPr>
            </a:p>
          </p:txBody>
        </p:sp>
      </p:grpSp>
      <p:sp>
        <p:nvSpPr>
          <p:cNvPr id="48" name="Rectangle 30">
            <a:extLst>
              <a:ext uri="{FF2B5EF4-FFF2-40B4-BE49-F238E27FC236}">
                <a16:creationId xmlns:a16="http://schemas.microsoft.com/office/drawing/2014/main" id="{00C63349-8BA4-4481-A611-7363A44714FA}"/>
              </a:ext>
            </a:extLst>
          </p:cNvPr>
          <p:cNvSpPr/>
          <p:nvPr/>
        </p:nvSpPr>
        <p:spPr>
          <a:xfrm>
            <a:off x="4421502" y="1621626"/>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Tree>
    <p:extLst>
      <p:ext uri="{BB962C8B-B14F-4D97-AF65-F5344CB8AC3E}">
        <p14:creationId xmlns:p14="http://schemas.microsoft.com/office/powerpoint/2010/main" val="3461186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Risk Alerts</a:t>
            </a:r>
          </a:p>
        </p:txBody>
      </p:sp>
      <p:sp>
        <p:nvSpPr>
          <p:cNvPr id="53" name="Text Placeholder 52"/>
          <p:cNvSpPr>
            <a:spLocks noGrp="1"/>
          </p:cNvSpPr>
          <p:nvPr>
            <p:ph type="body" sz="quarter" idx="41"/>
          </p:nvPr>
        </p:nvSpPr>
        <p:spPr/>
        <p:txBody>
          <a:bodyPr/>
          <a:lstStyle/>
          <a:p>
            <a:r>
              <a:rPr lang="en-US" dirty="0">
                <a:solidFill>
                  <a:schemeClr val="accent3">
                    <a:lumMod val="75000"/>
                  </a:schemeClr>
                </a:solidFill>
              </a:rPr>
              <a:t>Early Notifications on Risks Increasing</a:t>
            </a:r>
          </a:p>
        </p:txBody>
      </p:sp>
      <p:sp>
        <p:nvSpPr>
          <p:cNvPr id="54" name="TextBox 53">
            <a:extLst>
              <a:ext uri="{FF2B5EF4-FFF2-40B4-BE49-F238E27FC236}">
                <a16:creationId xmlns:a16="http://schemas.microsoft.com/office/drawing/2014/main" id="{B86476EE-9FD2-4CEA-A6D9-0AD39ADF3D03}"/>
              </a:ext>
            </a:extLst>
          </p:cNvPr>
          <p:cNvSpPr txBox="1"/>
          <p:nvPr/>
        </p:nvSpPr>
        <p:spPr>
          <a:xfrm>
            <a:off x="0" y="6599760"/>
            <a:ext cx="12192000" cy="246221"/>
          </a:xfrm>
          <a:prstGeom prst="rect">
            <a:avLst/>
          </a:prstGeom>
          <a:noFill/>
        </p:spPr>
        <p:txBody>
          <a:bodyPr wrap="square" rtlCol="0">
            <a:spAutoFit/>
          </a:bodyPr>
          <a:lstStyle/>
          <a:p>
            <a:pPr algn="ctr"/>
            <a:endParaRPr lang="ko-KR" altLang="en-US" sz="1000" dirty="0">
              <a:solidFill>
                <a:schemeClr val="bg1"/>
              </a:solidFill>
            </a:endParaRPr>
          </a:p>
        </p:txBody>
      </p:sp>
      <p:sp>
        <p:nvSpPr>
          <p:cNvPr id="15" name="Hexagon 65">
            <a:extLst>
              <a:ext uri="{FF2B5EF4-FFF2-40B4-BE49-F238E27FC236}">
                <a16:creationId xmlns:a16="http://schemas.microsoft.com/office/drawing/2014/main" id="{4BC3B489-03D6-4E03-AC1A-296FF97CA573}"/>
              </a:ext>
            </a:extLst>
          </p:cNvPr>
          <p:cNvSpPr/>
          <p:nvPr/>
        </p:nvSpPr>
        <p:spPr>
          <a:xfrm flipH="1">
            <a:off x="587030" y="3842365"/>
            <a:ext cx="1258610" cy="1077733"/>
          </a:xfrm>
          <a:prstGeom prst="hexagon">
            <a:avLst/>
          </a:prstGeom>
          <a:solidFill>
            <a:schemeClr val="bg1">
              <a:alpha val="1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TextBox 16">
            <a:extLst>
              <a:ext uri="{FF2B5EF4-FFF2-40B4-BE49-F238E27FC236}">
                <a16:creationId xmlns:a16="http://schemas.microsoft.com/office/drawing/2014/main" id="{3D39E4C7-2BDA-4BDD-BF58-E8348F0A7FF0}"/>
              </a:ext>
            </a:extLst>
          </p:cNvPr>
          <p:cNvSpPr txBox="1"/>
          <p:nvPr/>
        </p:nvSpPr>
        <p:spPr>
          <a:xfrm>
            <a:off x="5431903" y="3673089"/>
            <a:ext cx="1296144" cy="338554"/>
          </a:xfrm>
          <a:prstGeom prst="rect">
            <a:avLst/>
          </a:prstGeom>
          <a:noFill/>
          <a:ln w="3175">
            <a:noFill/>
          </a:ln>
        </p:spPr>
        <p:txBody>
          <a:bodyPr wrap="square" rtlCol="0" anchor="ctr">
            <a:spAutoFit/>
          </a:bodyPr>
          <a:lstStyle/>
          <a:p>
            <a:pPr algn="ctr"/>
            <a:r>
              <a:rPr lang="en-US" altLang="ko-KR" sz="1600" b="1" dirty="0">
                <a:solidFill>
                  <a:schemeClr val="bg1"/>
                </a:solidFill>
                <a:cs typeface="Arial" pitchFamily="34" charset="0"/>
              </a:rPr>
              <a:t>2025</a:t>
            </a:r>
            <a:endParaRPr lang="ko-KR" altLang="en-US" sz="1600" b="1" dirty="0">
              <a:solidFill>
                <a:schemeClr val="bg1"/>
              </a:solidFill>
              <a:cs typeface="Arial" pitchFamily="34" charset="0"/>
            </a:endParaRPr>
          </a:p>
        </p:txBody>
      </p:sp>
      <p:grpSp>
        <p:nvGrpSpPr>
          <p:cNvPr id="30" name="Group 51">
            <a:extLst>
              <a:ext uri="{FF2B5EF4-FFF2-40B4-BE49-F238E27FC236}">
                <a16:creationId xmlns:a16="http://schemas.microsoft.com/office/drawing/2014/main" id="{F37DCCD3-09C7-4CF6-9505-AE8B3253F023}"/>
              </a:ext>
            </a:extLst>
          </p:cNvPr>
          <p:cNvGrpSpPr/>
          <p:nvPr/>
        </p:nvGrpSpPr>
        <p:grpSpPr>
          <a:xfrm>
            <a:off x="-1196027" y="1717506"/>
            <a:ext cx="4458295" cy="1969899"/>
            <a:chOff x="5123032" y="-357188"/>
            <a:chExt cx="3141732" cy="1969899"/>
          </a:xfrm>
        </p:grpSpPr>
        <p:sp>
          <p:nvSpPr>
            <p:cNvPr id="31" name="TextBox 30">
              <a:extLst>
                <a:ext uri="{FF2B5EF4-FFF2-40B4-BE49-F238E27FC236}">
                  <a16:creationId xmlns:a16="http://schemas.microsoft.com/office/drawing/2014/main" id="{069C5E71-20D9-4964-B5A5-451E00E47360}"/>
                </a:ext>
              </a:extLst>
            </p:cNvPr>
            <p:cNvSpPr txBox="1"/>
            <p:nvPr/>
          </p:nvSpPr>
          <p:spPr>
            <a:xfrm>
              <a:off x="6340803" y="-141615"/>
              <a:ext cx="1923961" cy="1754326"/>
            </a:xfrm>
            <a:prstGeom prst="rect">
              <a:avLst/>
            </a:prstGeom>
            <a:noFill/>
          </p:spPr>
          <p:txBody>
            <a:bodyPr wrap="square" rtlCol="0">
              <a:spAutoFit/>
            </a:bodyPr>
            <a:lstStyle/>
            <a:p>
              <a:r>
                <a:rPr lang="en-US" altLang="ko-KR" sz="1200" dirty="0">
                  <a:solidFill>
                    <a:schemeClr val="tx1">
                      <a:lumMod val="75000"/>
                      <a:lumOff val="25000"/>
                    </a:schemeClr>
                  </a:solidFill>
                  <a:cs typeface="Arial" pitchFamily="34" charset="0"/>
                </a:rPr>
                <a:t>Periodically, a Risk Alert is issued by RMF to Top Management as a warning or reminder of a potential or imminent hazard. The goal is to underline the hazards that the organization could face out and proactive mitigation measures. Early 2024 we point out the severity of the increasing Geopolitical Risk. </a:t>
              </a:r>
            </a:p>
          </p:txBody>
        </p:sp>
        <p:sp>
          <p:nvSpPr>
            <p:cNvPr id="32" name="TextBox 31">
              <a:extLst>
                <a:ext uri="{FF2B5EF4-FFF2-40B4-BE49-F238E27FC236}">
                  <a16:creationId xmlns:a16="http://schemas.microsoft.com/office/drawing/2014/main" id="{33340E02-0288-4D2C-9799-77A2E7FE5546}"/>
                </a:ext>
              </a:extLst>
            </p:cNvPr>
            <p:cNvSpPr txBox="1"/>
            <p:nvPr/>
          </p:nvSpPr>
          <p:spPr>
            <a:xfrm>
              <a:off x="5123032" y="-357188"/>
              <a:ext cx="1923961" cy="307777"/>
            </a:xfrm>
            <a:prstGeom prst="rect">
              <a:avLst/>
            </a:prstGeom>
            <a:noFill/>
            <a:ln w="3175">
              <a:noFill/>
            </a:ln>
          </p:spPr>
          <p:txBody>
            <a:bodyPr wrap="square" rtlCol="0" anchor="ctr">
              <a:spAutoFit/>
            </a:bodyPr>
            <a:lstStyle/>
            <a:p>
              <a:pPr algn="r"/>
              <a:r>
                <a:rPr lang="en-US" altLang="ko-KR" sz="1400" b="1" dirty="0">
                  <a:solidFill>
                    <a:schemeClr val="accent2"/>
                  </a:solidFill>
                  <a:cs typeface="Arial" pitchFamily="34" charset="0"/>
                </a:rPr>
                <a:t>Risk Alert</a:t>
              </a:r>
              <a:endParaRPr lang="ko-KR" altLang="en-US" sz="1400" b="1" dirty="0">
                <a:solidFill>
                  <a:schemeClr val="accent2"/>
                </a:solidFill>
                <a:cs typeface="Arial" pitchFamily="34" charset="0"/>
              </a:endParaRPr>
            </a:p>
          </p:txBody>
        </p:sp>
      </p:grpSp>
      <p:sp>
        <p:nvSpPr>
          <p:cNvPr id="36" name="Parallelogram 15">
            <a:extLst>
              <a:ext uri="{FF2B5EF4-FFF2-40B4-BE49-F238E27FC236}">
                <a16:creationId xmlns:a16="http://schemas.microsoft.com/office/drawing/2014/main" id="{64704831-E724-4954-8CC1-4DB3CB0F61D2}"/>
              </a:ext>
            </a:extLst>
          </p:cNvPr>
          <p:cNvSpPr/>
          <p:nvPr/>
        </p:nvSpPr>
        <p:spPr>
          <a:xfrm flipH="1">
            <a:off x="1035452" y="4165470"/>
            <a:ext cx="361766" cy="361766"/>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pic>
        <p:nvPicPr>
          <p:cNvPr id="42" name="Εικόνα 4">
            <a:extLst>
              <a:ext uri="{FF2B5EF4-FFF2-40B4-BE49-F238E27FC236}">
                <a16:creationId xmlns:a16="http://schemas.microsoft.com/office/drawing/2014/main" id="{6A0264D2-DAC5-4A50-BA49-6E502AE2296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0869" y="49945"/>
            <a:ext cx="962385" cy="476840"/>
          </a:xfrm>
          <a:prstGeom prst="rect">
            <a:avLst/>
          </a:prstGeom>
        </p:spPr>
      </p:pic>
      <p:pic>
        <p:nvPicPr>
          <p:cNvPr id="2" name="Picture 1">
            <a:extLst>
              <a:ext uri="{FF2B5EF4-FFF2-40B4-BE49-F238E27FC236}">
                <a16:creationId xmlns:a16="http://schemas.microsoft.com/office/drawing/2014/main" id="{D610D639-D8B0-4F1D-B42A-4DA660AB08E7}"/>
              </a:ext>
            </a:extLst>
          </p:cNvPr>
          <p:cNvPicPr>
            <a:picLocks noChangeAspect="1"/>
          </p:cNvPicPr>
          <p:nvPr/>
        </p:nvPicPr>
        <p:blipFill>
          <a:blip r:embed="rId3"/>
          <a:stretch>
            <a:fillRect/>
          </a:stretch>
        </p:blipFill>
        <p:spPr>
          <a:xfrm>
            <a:off x="3802865" y="1550922"/>
            <a:ext cx="2820356" cy="3348801"/>
          </a:xfrm>
          <a:prstGeom prst="rect">
            <a:avLst/>
          </a:prstGeom>
        </p:spPr>
      </p:pic>
      <p:pic>
        <p:nvPicPr>
          <p:cNvPr id="3" name="Picture 2">
            <a:extLst>
              <a:ext uri="{FF2B5EF4-FFF2-40B4-BE49-F238E27FC236}">
                <a16:creationId xmlns:a16="http://schemas.microsoft.com/office/drawing/2014/main" id="{AF22CC65-BD42-4A5D-A1E1-C567155D46EB}"/>
              </a:ext>
            </a:extLst>
          </p:cNvPr>
          <p:cNvPicPr>
            <a:picLocks noChangeAspect="1"/>
          </p:cNvPicPr>
          <p:nvPr/>
        </p:nvPicPr>
        <p:blipFill>
          <a:blip r:embed="rId4"/>
          <a:stretch>
            <a:fillRect/>
          </a:stretch>
        </p:blipFill>
        <p:spPr>
          <a:xfrm>
            <a:off x="6728047" y="1748315"/>
            <a:ext cx="2504922" cy="3015635"/>
          </a:xfrm>
          <a:prstGeom prst="rect">
            <a:avLst/>
          </a:prstGeom>
        </p:spPr>
      </p:pic>
      <p:pic>
        <p:nvPicPr>
          <p:cNvPr id="44" name="Picture 43">
            <a:extLst>
              <a:ext uri="{FF2B5EF4-FFF2-40B4-BE49-F238E27FC236}">
                <a16:creationId xmlns:a16="http://schemas.microsoft.com/office/drawing/2014/main" id="{AE23AFFF-289C-4B1B-926B-2581ADF239A1}"/>
              </a:ext>
            </a:extLst>
          </p:cNvPr>
          <p:cNvPicPr>
            <a:picLocks noChangeAspect="1"/>
          </p:cNvPicPr>
          <p:nvPr/>
        </p:nvPicPr>
        <p:blipFill>
          <a:blip r:embed="rId5"/>
          <a:stretch>
            <a:fillRect/>
          </a:stretch>
        </p:blipFill>
        <p:spPr>
          <a:xfrm>
            <a:off x="7728949" y="4171022"/>
            <a:ext cx="3532175" cy="1588907"/>
          </a:xfrm>
          <a:prstGeom prst="rect">
            <a:avLst/>
          </a:prstGeom>
        </p:spPr>
      </p:pic>
    </p:spTree>
    <p:extLst>
      <p:ext uri="{BB962C8B-B14F-4D97-AF65-F5344CB8AC3E}">
        <p14:creationId xmlns:p14="http://schemas.microsoft.com/office/powerpoint/2010/main" val="2025469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Interim Risk Assessment</a:t>
            </a:r>
          </a:p>
        </p:txBody>
      </p:sp>
      <p:sp>
        <p:nvSpPr>
          <p:cNvPr id="53" name="Text Placeholder 52"/>
          <p:cNvSpPr>
            <a:spLocks noGrp="1"/>
          </p:cNvSpPr>
          <p:nvPr>
            <p:ph type="body" sz="quarter" idx="41"/>
          </p:nvPr>
        </p:nvSpPr>
        <p:spPr/>
        <p:txBody>
          <a:bodyPr/>
          <a:lstStyle/>
          <a:p>
            <a:r>
              <a:rPr lang="en-US" dirty="0">
                <a:solidFill>
                  <a:schemeClr val="accent3">
                    <a:lumMod val="75000"/>
                  </a:schemeClr>
                </a:solidFill>
              </a:rPr>
              <a:t>Re-Evaluation on Risks</a:t>
            </a:r>
          </a:p>
        </p:txBody>
      </p:sp>
      <p:sp>
        <p:nvSpPr>
          <p:cNvPr id="54" name="TextBox 53">
            <a:extLst>
              <a:ext uri="{FF2B5EF4-FFF2-40B4-BE49-F238E27FC236}">
                <a16:creationId xmlns:a16="http://schemas.microsoft.com/office/drawing/2014/main" id="{B86476EE-9FD2-4CEA-A6D9-0AD39ADF3D03}"/>
              </a:ext>
            </a:extLst>
          </p:cNvPr>
          <p:cNvSpPr txBox="1"/>
          <p:nvPr/>
        </p:nvSpPr>
        <p:spPr>
          <a:xfrm>
            <a:off x="0" y="6599760"/>
            <a:ext cx="12192000" cy="246221"/>
          </a:xfrm>
          <a:prstGeom prst="rect">
            <a:avLst/>
          </a:prstGeom>
          <a:noFill/>
        </p:spPr>
        <p:txBody>
          <a:bodyPr wrap="square" rtlCol="0">
            <a:spAutoFit/>
          </a:bodyPr>
          <a:lstStyle/>
          <a:p>
            <a:pPr algn="ctr"/>
            <a:endParaRPr lang="ko-KR" altLang="en-US" sz="1000" dirty="0">
              <a:solidFill>
                <a:schemeClr val="bg1"/>
              </a:solidFill>
            </a:endParaRPr>
          </a:p>
        </p:txBody>
      </p:sp>
      <p:sp>
        <p:nvSpPr>
          <p:cNvPr id="17" name="TextBox 16">
            <a:extLst>
              <a:ext uri="{FF2B5EF4-FFF2-40B4-BE49-F238E27FC236}">
                <a16:creationId xmlns:a16="http://schemas.microsoft.com/office/drawing/2014/main" id="{3D39E4C7-2BDA-4BDD-BF58-E8348F0A7FF0}"/>
              </a:ext>
            </a:extLst>
          </p:cNvPr>
          <p:cNvSpPr txBox="1"/>
          <p:nvPr/>
        </p:nvSpPr>
        <p:spPr>
          <a:xfrm>
            <a:off x="5431903" y="3673089"/>
            <a:ext cx="1296144" cy="338554"/>
          </a:xfrm>
          <a:prstGeom prst="rect">
            <a:avLst/>
          </a:prstGeom>
          <a:noFill/>
          <a:ln w="3175">
            <a:noFill/>
          </a:ln>
        </p:spPr>
        <p:txBody>
          <a:bodyPr wrap="square" rtlCol="0" anchor="ctr">
            <a:spAutoFit/>
          </a:bodyPr>
          <a:lstStyle/>
          <a:p>
            <a:pPr algn="ctr"/>
            <a:r>
              <a:rPr lang="en-US" altLang="ko-KR" sz="1600" b="1" dirty="0">
                <a:solidFill>
                  <a:schemeClr val="bg1"/>
                </a:solidFill>
                <a:cs typeface="Arial" pitchFamily="34" charset="0"/>
              </a:rPr>
              <a:t>2025</a:t>
            </a:r>
            <a:endParaRPr lang="ko-KR" altLang="en-US" sz="1600" b="1" dirty="0">
              <a:solidFill>
                <a:schemeClr val="bg1"/>
              </a:solidFill>
              <a:cs typeface="Arial" pitchFamily="34" charset="0"/>
            </a:endParaRPr>
          </a:p>
        </p:txBody>
      </p:sp>
      <p:grpSp>
        <p:nvGrpSpPr>
          <p:cNvPr id="30" name="Group 51">
            <a:extLst>
              <a:ext uri="{FF2B5EF4-FFF2-40B4-BE49-F238E27FC236}">
                <a16:creationId xmlns:a16="http://schemas.microsoft.com/office/drawing/2014/main" id="{F37DCCD3-09C7-4CF6-9505-AE8B3253F023}"/>
              </a:ext>
            </a:extLst>
          </p:cNvPr>
          <p:cNvGrpSpPr/>
          <p:nvPr/>
        </p:nvGrpSpPr>
        <p:grpSpPr>
          <a:xfrm>
            <a:off x="101434" y="1670629"/>
            <a:ext cx="4124575" cy="1832110"/>
            <a:chOff x="6037343" y="-404065"/>
            <a:chExt cx="2906561" cy="1832110"/>
          </a:xfrm>
        </p:grpSpPr>
        <p:sp>
          <p:nvSpPr>
            <p:cNvPr id="31" name="TextBox 30">
              <a:extLst>
                <a:ext uri="{FF2B5EF4-FFF2-40B4-BE49-F238E27FC236}">
                  <a16:creationId xmlns:a16="http://schemas.microsoft.com/office/drawing/2014/main" id="{069C5E71-20D9-4964-B5A5-451E00E47360}"/>
                </a:ext>
              </a:extLst>
            </p:cNvPr>
            <p:cNvSpPr txBox="1"/>
            <p:nvPr/>
          </p:nvSpPr>
          <p:spPr>
            <a:xfrm>
              <a:off x="6340802" y="-141615"/>
              <a:ext cx="2603102" cy="1569660"/>
            </a:xfrm>
            <a:prstGeom prst="rect">
              <a:avLst/>
            </a:prstGeom>
            <a:noFill/>
          </p:spPr>
          <p:txBody>
            <a:bodyPr wrap="square" rtlCol="0">
              <a:spAutoFit/>
            </a:bodyPr>
            <a:lstStyle/>
            <a:p>
              <a:r>
                <a:rPr lang="en-US" altLang="ko-KR" sz="1200" dirty="0">
                  <a:solidFill>
                    <a:schemeClr val="tx1">
                      <a:lumMod val="75000"/>
                      <a:lumOff val="25000"/>
                    </a:schemeClr>
                  </a:solidFill>
                  <a:cs typeface="Arial" pitchFamily="34" charset="0"/>
                </a:rPr>
                <a:t>Extra ordinary situations forced RM to an interim Risk Assessment. Recent interim Risk Assessment in PPA, took place during 2024, as RMF found out  significant deficiencies on risks registry.  The goal was to clear out the main responsible department for the risk.  Generally RMF will proceed on interim risk assessment when significant changes taking place</a:t>
              </a:r>
            </a:p>
          </p:txBody>
        </p:sp>
        <p:sp>
          <p:nvSpPr>
            <p:cNvPr id="32" name="TextBox 31">
              <a:extLst>
                <a:ext uri="{FF2B5EF4-FFF2-40B4-BE49-F238E27FC236}">
                  <a16:creationId xmlns:a16="http://schemas.microsoft.com/office/drawing/2014/main" id="{33340E02-0288-4D2C-9799-77A2E7FE5546}"/>
                </a:ext>
              </a:extLst>
            </p:cNvPr>
            <p:cNvSpPr txBox="1"/>
            <p:nvPr/>
          </p:nvSpPr>
          <p:spPr>
            <a:xfrm>
              <a:off x="6037343" y="-404065"/>
              <a:ext cx="1923961" cy="307777"/>
            </a:xfrm>
            <a:prstGeom prst="rect">
              <a:avLst/>
            </a:prstGeom>
            <a:noFill/>
            <a:ln w="3175">
              <a:noFill/>
            </a:ln>
          </p:spPr>
          <p:txBody>
            <a:bodyPr wrap="square" rtlCol="0" anchor="ctr">
              <a:spAutoFit/>
            </a:bodyPr>
            <a:lstStyle/>
            <a:p>
              <a:pPr algn="r"/>
              <a:r>
                <a:rPr lang="en-US" altLang="ko-KR" sz="1400" b="1" dirty="0">
                  <a:solidFill>
                    <a:schemeClr val="accent3"/>
                  </a:solidFill>
                  <a:cs typeface="Arial" pitchFamily="34" charset="0"/>
                </a:rPr>
                <a:t>Interim Risk Assessment</a:t>
              </a:r>
              <a:endParaRPr lang="ko-KR" altLang="en-US" sz="1400" b="1" dirty="0">
                <a:solidFill>
                  <a:schemeClr val="accent3"/>
                </a:solidFill>
                <a:cs typeface="Arial" pitchFamily="34" charset="0"/>
              </a:endParaRPr>
            </a:p>
          </p:txBody>
        </p:sp>
      </p:grpSp>
      <p:pic>
        <p:nvPicPr>
          <p:cNvPr id="42" name="Εικόνα 4">
            <a:extLst>
              <a:ext uri="{FF2B5EF4-FFF2-40B4-BE49-F238E27FC236}">
                <a16:creationId xmlns:a16="http://schemas.microsoft.com/office/drawing/2014/main" id="{6A0264D2-DAC5-4A50-BA49-6E502AE2296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0869" y="49945"/>
            <a:ext cx="962385" cy="476840"/>
          </a:xfrm>
          <a:prstGeom prst="rect">
            <a:avLst/>
          </a:prstGeom>
        </p:spPr>
      </p:pic>
      <p:sp>
        <p:nvSpPr>
          <p:cNvPr id="5" name="Rectangle 4">
            <a:extLst>
              <a:ext uri="{FF2B5EF4-FFF2-40B4-BE49-F238E27FC236}">
                <a16:creationId xmlns:a16="http://schemas.microsoft.com/office/drawing/2014/main" id="{4FEA2C9C-02FD-438B-9A6F-A1935810A787}"/>
              </a:ext>
            </a:extLst>
          </p:cNvPr>
          <p:cNvSpPr/>
          <p:nvPr/>
        </p:nvSpPr>
        <p:spPr>
          <a:xfrm>
            <a:off x="7473059" y="1685453"/>
            <a:ext cx="4186881" cy="3046988"/>
          </a:xfrm>
          <a:prstGeom prst="rect">
            <a:avLst/>
          </a:prstGeom>
        </p:spPr>
        <p:txBody>
          <a:bodyPr wrap="square">
            <a:spAutoFit/>
          </a:bodyPr>
          <a:lstStyle/>
          <a:p>
            <a:pPr marL="171450" indent="-171450" fontAlgn="base">
              <a:buFont typeface="Arial" panose="020B0604020202020204" pitchFamily="34" charset="0"/>
              <a:buChar char="•"/>
            </a:pPr>
            <a:r>
              <a:rPr lang="en-US" sz="1200" b="1" dirty="0">
                <a:solidFill>
                  <a:srgbClr val="333333"/>
                </a:solidFill>
                <a:latin typeface="Trebuchet MS" panose="020B0603020202020204" pitchFamily="34" charset="0"/>
              </a:rPr>
              <a:t>Changes in Work Environment: </a:t>
            </a:r>
            <a:r>
              <a:rPr lang="en-US" sz="1200" dirty="0">
                <a:solidFill>
                  <a:srgbClr val="333333"/>
                </a:solidFill>
                <a:latin typeface="Trebuchet MS" panose="020B0603020202020204" pitchFamily="34" charset="0"/>
              </a:rPr>
              <a:t>Any significant changes in the work environment, such as new equipment, procedures, or personnel, warrant a review of the risk assessment. These changes may introduce new hazards or alter existing ones, necessitating an updated assessment.</a:t>
            </a:r>
          </a:p>
          <a:p>
            <a:pPr marL="171450" indent="-171450" fontAlgn="base">
              <a:buFont typeface="Arial" panose="020B0604020202020204" pitchFamily="34" charset="0"/>
              <a:buChar char="•"/>
            </a:pPr>
            <a:r>
              <a:rPr lang="en-US" sz="1200" b="1" dirty="0">
                <a:solidFill>
                  <a:srgbClr val="333333"/>
                </a:solidFill>
                <a:latin typeface="Trebuchet MS" panose="020B0603020202020204" pitchFamily="34" charset="0"/>
              </a:rPr>
              <a:t>Legislative or Regulatory Updates: </a:t>
            </a:r>
            <a:r>
              <a:rPr lang="en-US" sz="1200" dirty="0">
                <a:solidFill>
                  <a:srgbClr val="333333"/>
                </a:solidFill>
                <a:latin typeface="Trebuchet MS" panose="020B0603020202020204" pitchFamily="34" charset="0"/>
              </a:rPr>
              <a:t>Legislative or regulatory changes can impact safety requirements and standards. Regularly reviewing risk assessments ensures compliance with updated regulations and helps maintain a safe working environment.</a:t>
            </a:r>
          </a:p>
          <a:p>
            <a:pPr marL="171450" indent="-171450" fontAlgn="base">
              <a:buFont typeface="Arial" panose="020B0604020202020204" pitchFamily="34" charset="0"/>
              <a:buChar char="•"/>
            </a:pPr>
            <a:r>
              <a:rPr lang="en-US" sz="1200" b="1" dirty="0">
                <a:solidFill>
                  <a:srgbClr val="333333"/>
                </a:solidFill>
                <a:latin typeface="Trebuchet MS" panose="020B0603020202020204" pitchFamily="34" charset="0"/>
              </a:rPr>
              <a:t>Feedback from Employees: </a:t>
            </a:r>
            <a:r>
              <a:rPr lang="en-US" sz="1200" dirty="0">
                <a:solidFill>
                  <a:srgbClr val="333333"/>
                </a:solidFill>
                <a:latin typeface="Trebuchet MS" panose="020B0603020202020204" pitchFamily="34" charset="0"/>
              </a:rPr>
              <a:t>Employees are often the first to notice potential hazards or safety concerns in the workplace. Encouraging them to provide feedback and regularly reviewing risk assessments based on their input can help address emerging risks proactively.</a:t>
            </a:r>
            <a:endParaRPr lang="en-US" sz="1200" b="0" i="0" dirty="0">
              <a:solidFill>
                <a:srgbClr val="333333"/>
              </a:solidFill>
              <a:effectLst/>
              <a:latin typeface="Trebuchet MS" panose="020B0603020202020204" pitchFamily="34" charset="0"/>
            </a:endParaRPr>
          </a:p>
        </p:txBody>
      </p:sp>
      <p:sp>
        <p:nvSpPr>
          <p:cNvPr id="6" name="Arrow: Right 5">
            <a:extLst>
              <a:ext uri="{FF2B5EF4-FFF2-40B4-BE49-F238E27FC236}">
                <a16:creationId xmlns:a16="http://schemas.microsoft.com/office/drawing/2014/main" id="{E5245493-CD44-4A6F-9B9A-173AA48FC4B7}"/>
              </a:ext>
            </a:extLst>
          </p:cNvPr>
          <p:cNvSpPr/>
          <p:nvPr/>
        </p:nvSpPr>
        <p:spPr>
          <a:xfrm>
            <a:off x="1435386" y="3429000"/>
            <a:ext cx="4767706" cy="41937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1387918"/>
      </p:ext>
    </p:extLst>
  </p:cSld>
  <p:clrMapOvr>
    <a:masterClrMapping/>
  </p:clrMapOvr>
</p:sld>
</file>

<file path=ppt/theme/theme1.xml><?xml version="1.0" encoding="utf-8"?>
<a:theme xmlns:a="http://schemas.openxmlformats.org/drawingml/2006/main" name="Office Theme">
  <a:themeElements>
    <a:clrScheme name="Allppt-Diagram-Theme-Color-01">
      <a:dk1>
        <a:srgbClr val="000000"/>
      </a:dk1>
      <a:lt1>
        <a:sysClr val="window" lastClr="FFFFFF"/>
      </a:lt1>
      <a:dk2>
        <a:srgbClr val="1F497D"/>
      </a:dk2>
      <a:lt2>
        <a:srgbClr val="EEECE1"/>
      </a:lt2>
      <a:accent1>
        <a:srgbClr val="0680C3"/>
      </a:accent1>
      <a:accent2>
        <a:srgbClr val="07A398"/>
      </a:accent2>
      <a:accent3>
        <a:srgbClr val="90C221"/>
      </a:accent3>
      <a:accent4>
        <a:srgbClr val="FBA200"/>
      </a:accent4>
      <a:accent5>
        <a:srgbClr val="E62601"/>
      </a:accent5>
      <a:accent6>
        <a:srgbClr val="57687C"/>
      </a:accent6>
      <a:hlink>
        <a:srgbClr val="FFFFFF"/>
      </a:hlink>
      <a:folHlink>
        <a:srgbClr val="FFFFF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11389</TotalTime>
  <Words>768</Words>
  <Application>Microsoft Office PowerPoint</Application>
  <PresentationFormat>Widescreen</PresentationFormat>
  <Paragraphs>53</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Arial Narrow</vt:lpstr>
      <vt:lpstr>Arial Unicode MS</vt:lpstr>
      <vt:lpstr>Trebuchet MS</vt:lpstr>
      <vt:lpstr>Office Theme</vt:lpstr>
      <vt:lpstr>Risk Management Unit</vt:lpstr>
      <vt:lpstr>Risk Management Unit</vt:lpstr>
      <vt:lpstr>Risk Management Unit</vt:lpstr>
      <vt:lpstr>Risk Alerts</vt:lpstr>
      <vt:lpstr>Interim Risk Assessment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Pratibha Mudgal</dc:creator>
  <cp:lastModifiedBy>Christos Tsakalogiannis</cp:lastModifiedBy>
  <cp:revision>31</cp:revision>
  <dcterms:created xsi:type="dcterms:W3CDTF">2018-02-18T19:39:47Z</dcterms:created>
  <dcterms:modified xsi:type="dcterms:W3CDTF">2024-11-26T09:35:30Z</dcterms:modified>
</cp:coreProperties>
</file>